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85" r:id="rId5"/>
    <p:sldId id="263" r:id="rId6"/>
    <p:sldId id="286" r:id="rId7"/>
    <p:sldId id="287" r:id="rId8"/>
    <p:sldId id="291" r:id="rId9"/>
    <p:sldId id="290" r:id="rId10"/>
    <p:sldId id="293" r:id="rId11"/>
    <p:sldId id="294" r:id="rId12"/>
    <p:sldId id="288" r:id="rId13"/>
    <p:sldId id="261" r:id="rId14"/>
  </p:sldIdLst>
  <p:sldSz cx="12192000" cy="6858000"/>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C8"/>
    <a:srgbClr val="FAFAF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4521" autoAdjust="0"/>
  </p:normalViewPr>
  <p:slideViewPr>
    <p:cSldViewPr snapToGrid="0">
      <p:cViewPr varScale="1">
        <p:scale>
          <a:sx n="79" d="100"/>
          <a:sy n="79" d="100"/>
        </p:scale>
        <p:origin x="24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ADB24212-8B3B-4719-9616-AB6FDA9D6433}" type="datetimeFigureOut">
              <a:rPr lang="en-GB" smtClean="0"/>
              <a:t>13/09/2024</a:t>
            </a:fld>
            <a:endParaRPr lang="en-GB"/>
          </a:p>
        </p:txBody>
      </p:sp>
      <p:sp>
        <p:nvSpPr>
          <p:cNvPr id="4" name="Slide Image Placeholder 3"/>
          <p:cNvSpPr>
            <a:spLocks noGrp="1" noRot="1" noChangeAspect="1"/>
          </p:cNvSpPr>
          <p:nvPr>
            <p:ph type="sldImg" idx="2"/>
          </p:nvPr>
        </p:nvSpPr>
        <p:spPr>
          <a:xfrm>
            <a:off x="442913" y="1250950"/>
            <a:ext cx="5997575" cy="3375025"/>
          </a:xfrm>
          <a:prstGeom prst="rect">
            <a:avLst/>
          </a:prstGeom>
          <a:noFill/>
          <a:ln w="12700">
            <a:solidFill>
              <a:prstClr val="black"/>
            </a:solidFill>
          </a:ln>
        </p:spPr>
        <p:txBody>
          <a:bodyPr vert="horz" lIns="96478" tIns="48239" rIns="96478" bIns="48239" rtlCol="0" anchor="ctr"/>
          <a:lstStyle/>
          <a:p>
            <a:endParaRPr lang="en-GB"/>
          </a:p>
        </p:txBody>
      </p:sp>
      <p:sp>
        <p:nvSpPr>
          <p:cNvPr id="5" name="Notes Placeholder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9EB3D358-3BB4-4AD9-85A4-E60155315E4C}" type="slidenum">
              <a:rPr lang="en-GB" smtClean="0"/>
              <a:t>‹#›</a:t>
            </a:fld>
            <a:endParaRPr lang="en-GB"/>
          </a:p>
        </p:txBody>
      </p:sp>
    </p:spTree>
    <p:extLst>
      <p:ext uri="{BB962C8B-B14F-4D97-AF65-F5344CB8AC3E}">
        <p14:creationId xmlns:p14="http://schemas.microsoft.com/office/powerpoint/2010/main" val="105546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1</a:t>
            </a:fld>
            <a:endParaRPr lang="en-GB"/>
          </a:p>
        </p:txBody>
      </p:sp>
    </p:spTree>
    <p:extLst>
      <p:ext uri="{BB962C8B-B14F-4D97-AF65-F5344CB8AC3E}">
        <p14:creationId xmlns:p14="http://schemas.microsoft.com/office/powerpoint/2010/main" val="34802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10</a:t>
            </a:fld>
            <a:endParaRPr lang="en-GB"/>
          </a:p>
        </p:txBody>
      </p:sp>
    </p:spTree>
    <p:extLst>
      <p:ext uri="{BB962C8B-B14F-4D97-AF65-F5344CB8AC3E}">
        <p14:creationId xmlns:p14="http://schemas.microsoft.com/office/powerpoint/2010/main" val="93125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use any of the library online</a:t>
            </a:r>
            <a:r>
              <a:rPr lang="en-GB" baseline="0" dirty="0"/>
              <a:t> services you will need to join the library and get a library number and pin code. Click on the link and complete the form. If you are U18 you will need to have your parent/guardian complete the form with you. Once you hit submit you will received a temporary bar code which is your library number. When the library reopens you can drop in and you will received your usual library card.</a:t>
            </a:r>
          </a:p>
          <a:p>
            <a:endParaRPr lang="en-GB" baseline="0" dirty="0"/>
          </a:p>
          <a:p>
            <a:r>
              <a:rPr lang="en-GB" baseline="0" dirty="0"/>
              <a:t>If you have a library card for DLR already, you will need to get a PIN number. You can ring your local branch to get it set up for you or you can use this link if you have registered an email address with your account.</a:t>
            </a:r>
          </a:p>
          <a:p>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2</a:t>
            </a:fld>
            <a:endParaRPr lang="en-GB"/>
          </a:p>
        </p:txBody>
      </p:sp>
    </p:spTree>
    <p:extLst>
      <p:ext uri="{BB962C8B-B14F-4D97-AF65-F5344CB8AC3E}">
        <p14:creationId xmlns:p14="http://schemas.microsoft.com/office/powerpoint/2010/main" val="140690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stage you now have your library</a:t>
            </a:r>
            <a:r>
              <a:rPr lang="en-GB" baseline="0" dirty="0"/>
              <a:t> number and your pin number. The next step is to download the </a:t>
            </a:r>
            <a:r>
              <a:rPr lang="en-GB" baseline="0" dirty="0" err="1"/>
              <a:t>BorrowBox</a:t>
            </a:r>
            <a:r>
              <a:rPr lang="en-GB" baseline="0" dirty="0"/>
              <a:t> app onto your device of choice. We already have it pre-loaded onto your iPad, but it will work on both Android and Apple devices AND you can install it on multiple devices.  For example, I  have it installed on my phone for listening to audiobooks and on my iPad for reading eBooks. Simples!</a:t>
            </a:r>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3</a:t>
            </a:fld>
            <a:endParaRPr lang="en-GB"/>
          </a:p>
        </p:txBody>
      </p:sp>
    </p:spTree>
    <p:extLst>
      <p:ext uri="{BB962C8B-B14F-4D97-AF65-F5344CB8AC3E}">
        <p14:creationId xmlns:p14="http://schemas.microsoft.com/office/powerpoint/2010/main" val="196575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open the App you will need to select your own library service</a:t>
            </a:r>
            <a:r>
              <a:rPr lang="en-GB" baseline="0" dirty="0"/>
              <a:t> and enter your library number and PIN. </a:t>
            </a:r>
          </a:p>
          <a:p>
            <a:r>
              <a:rPr lang="en-GB" baseline="0" dirty="0"/>
              <a:t>For example,  if you are in the Dun Laoghaire </a:t>
            </a:r>
            <a:r>
              <a:rPr lang="en-GB" baseline="0" dirty="0" err="1"/>
              <a:t>Rathdown</a:t>
            </a:r>
            <a:r>
              <a:rPr lang="en-GB" baseline="0" dirty="0"/>
              <a:t> catchment, type in DLR and select Dun L R library.</a:t>
            </a:r>
          </a:p>
          <a:p>
            <a:endParaRPr lang="en-GB" baseline="0" dirty="0"/>
          </a:p>
          <a:p>
            <a:r>
              <a:rPr lang="en-GB" baseline="0" dirty="0"/>
              <a:t>Type in your library number and pin and sign in.</a:t>
            </a:r>
          </a:p>
          <a:p>
            <a:endParaRPr lang="en-GB" baseline="0" dirty="0"/>
          </a:p>
          <a:p>
            <a:r>
              <a:rPr lang="en-GB" baseline="0" dirty="0"/>
              <a:t>You are now ready to start borrowing.</a:t>
            </a:r>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4</a:t>
            </a:fld>
            <a:endParaRPr lang="en-GB"/>
          </a:p>
        </p:txBody>
      </p:sp>
    </p:spTree>
    <p:extLst>
      <p:ext uri="{BB962C8B-B14F-4D97-AF65-F5344CB8AC3E}">
        <p14:creationId xmlns:p14="http://schemas.microsoft.com/office/powerpoint/2010/main" val="364168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time users will be presented with a tutorial which is quite useful. </a:t>
            </a:r>
          </a:p>
          <a:p>
            <a:pPr defTabSz="964783"/>
            <a:r>
              <a:rPr lang="en-GB" baseline="0" dirty="0"/>
              <a:t>You are now fully ready to start borrowing.</a:t>
            </a:r>
            <a:endParaRPr lang="en-GB" dirty="0"/>
          </a:p>
          <a:p>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5</a:t>
            </a:fld>
            <a:endParaRPr lang="en-GB"/>
          </a:p>
        </p:txBody>
      </p:sp>
    </p:spTree>
    <p:extLst>
      <p:ext uri="{BB962C8B-B14F-4D97-AF65-F5344CB8AC3E}">
        <p14:creationId xmlns:p14="http://schemas.microsoft.com/office/powerpoint/2010/main" val="107128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Borrow</a:t>
            </a:r>
            <a:r>
              <a:rPr lang="en-GB" baseline="0" dirty="0" err="1"/>
              <a:t>Box</a:t>
            </a:r>
            <a:r>
              <a:rPr lang="en-GB" baseline="0" dirty="0"/>
              <a:t> has tons of titles so use the filters to only see those titles that interest you. For example, click on Young Adult to see books that are in that particular arena. Let’s have a look at borrowing an eBook. </a:t>
            </a:r>
          </a:p>
          <a:p>
            <a:r>
              <a:rPr lang="en-GB" baseline="0" dirty="0"/>
              <a:t>Click on eBooks to browse. </a:t>
            </a:r>
          </a:p>
          <a:p>
            <a:r>
              <a:rPr lang="en-GB" baseline="0" dirty="0"/>
              <a:t>You can see some featured lists such as top downloads.</a:t>
            </a:r>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6</a:t>
            </a:fld>
            <a:endParaRPr lang="en-GB"/>
          </a:p>
        </p:txBody>
      </p:sp>
    </p:spTree>
    <p:extLst>
      <p:ext uri="{BB962C8B-B14F-4D97-AF65-F5344CB8AC3E}">
        <p14:creationId xmlns:p14="http://schemas.microsoft.com/office/powerpoint/2010/main" val="304891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borrow The Book of Dust. All</a:t>
            </a:r>
            <a:r>
              <a:rPr lang="en-GB" baseline="0" dirty="0"/>
              <a:t> you need to do is tap on the book to select it, click on Borrow and Click on Confirm Loan. You will see a confirmation message. You can choose to read immediately or continue to browse.</a:t>
            </a:r>
          </a:p>
          <a:p>
            <a:endParaRPr lang="en-GB" baseline="0" dirty="0"/>
          </a:p>
          <a:p>
            <a:r>
              <a:rPr lang="en-GB" baseline="0" dirty="0"/>
              <a:t>Let’s look at </a:t>
            </a:r>
            <a:r>
              <a:rPr lang="en-GB" baseline="0" dirty="0" err="1"/>
              <a:t>AudioBooks</a:t>
            </a:r>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7</a:t>
            </a:fld>
            <a:endParaRPr lang="en-GB"/>
          </a:p>
        </p:txBody>
      </p:sp>
    </p:spTree>
    <p:extLst>
      <p:ext uri="{BB962C8B-B14F-4D97-AF65-F5344CB8AC3E}">
        <p14:creationId xmlns:p14="http://schemas.microsoft.com/office/powerpoint/2010/main" val="278572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783"/>
            <a:r>
              <a:rPr lang="en-GB" dirty="0"/>
              <a:t>Let’s borrow A Monster Calls. All</a:t>
            </a:r>
            <a:r>
              <a:rPr lang="en-GB" baseline="0" dirty="0"/>
              <a:t> you need to do is tap on the book to select it, click on Borrow and Click on Confirm Loan. You will see a confirmation message and an option to download the complete audiobook. Don’t be worried about space as audiobooks are a collection of mp3 files that take up very little space.</a:t>
            </a:r>
          </a:p>
          <a:p>
            <a:pPr defTabSz="964783"/>
            <a:endParaRPr lang="en-GB" baseline="0" dirty="0"/>
          </a:p>
          <a:p>
            <a:pPr defTabSz="964783"/>
            <a:r>
              <a:rPr lang="en-GB" baseline="0" dirty="0"/>
              <a:t>You can use the control to play/pause, to go forward to the next track or to go back a track.</a:t>
            </a:r>
            <a:endParaRPr lang="en-GB" dirty="0"/>
          </a:p>
          <a:p>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8</a:t>
            </a:fld>
            <a:endParaRPr lang="en-GB"/>
          </a:p>
        </p:txBody>
      </p:sp>
    </p:spTree>
    <p:extLst>
      <p:ext uri="{BB962C8B-B14F-4D97-AF65-F5344CB8AC3E}">
        <p14:creationId xmlns:p14="http://schemas.microsoft.com/office/powerpoint/2010/main" val="337145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quick overview of the process. You can borrow</a:t>
            </a:r>
            <a:r>
              <a:rPr lang="en-GB" baseline="0" dirty="0"/>
              <a:t> up to 5 eBooks and 5 audiobooks at any one time. You can reserve a book if it’s unavailable and you will be notified to your email when it is available. You can renew a book if you need more time…..AND…..crucially….. There are no fines because the book will disappear from your device anyway at the end of the loan period which is 3 weeks!   What a fantastic service </a:t>
            </a:r>
            <a:r>
              <a:rPr lang="en-GB" baseline="0" dirty="0">
                <a:sym typeface="Wingdings" pitchFamily="2" charset="2"/>
              </a:rPr>
              <a:t></a:t>
            </a:r>
            <a:endParaRPr lang="en-GB" dirty="0"/>
          </a:p>
        </p:txBody>
      </p:sp>
      <p:sp>
        <p:nvSpPr>
          <p:cNvPr id="4" name="Slide Number Placeholder 3"/>
          <p:cNvSpPr>
            <a:spLocks noGrp="1"/>
          </p:cNvSpPr>
          <p:nvPr>
            <p:ph type="sldNum" sz="quarter" idx="10"/>
          </p:nvPr>
        </p:nvSpPr>
        <p:spPr/>
        <p:txBody>
          <a:bodyPr/>
          <a:lstStyle/>
          <a:p>
            <a:fld id="{9EB3D358-3BB4-4AD9-85A4-E60155315E4C}" type="slidenum">
              <a:rPr lang="en-GB" smtClean="0"/>
              <a:t>9</a:t>
            </a:fld>
            <a:endParaRPr lang="en-GB"/>
          </a:p>
        </p:txBody>
      </p:sp>
    </p:spTree>
    <p:extLst>
      <p:ext uri="{BB962C8B-B14F-4D97-AF65-F5344CB8AC3E}">
        <p14:creationId xmlns:p14="http://schemas.microsoft.com/office/powerpoint/2010/main" val="325459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7E2E-266E-4479-9491-5D9E081EF2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2BE821B-1F60-4BAF-925B-2DBB48E81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333C5DA-5F12-425E-85FB-DA81E2399A11}"/>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5" name="Footer Placeholder 4">
            <a:extLst>
              <a:ext uri="{FF2B5EF4-FFF2-40B4-BE49-F238E27FC236}">
                <a16:creationId xmlns:a16="http://schemas.microsoft.com/office/drawing/2014/main" id="{90399466-F8C4-479C-AEEC-0032CC9F6AC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8258C56-B9D6-42B6-9516-29564700572F}"/>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2300823269"/>
      </p:ext>
    </p:extLst>
  </p:cSld>
  <p:clrMapOvr>
    <a:masterClrMapping/>
  </p:clrMapOvr>
  <p:transition advClick="0" advTm="8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D02F-8B3A-4170-BD71-B0004F3218D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F849E0D-CC71-42ED-8529-CEDCAABA74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B3DCE6A-7755-4221-BCF0-C84D5E87E39E}"/>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5" name="Footer Placeholder 4">
            <a:extLst>
              <a:ext uri="{FF2B5EF4-FFF2-40B4-BE49-F238E27FC236}">
                <a16:creationId xmlns:a16="http://schemas.microsoft.com/office/drawing/2014/main" id="{D07B3A56-76C4-4821-B061-038D899F5F5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6C9D4DA-D84F-43A1-B673-7A1566110385}"/>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2317621156"/>
      </p:ext>
    </p:extLst>
  </p:cSld>
  <p:clrMapOvr>
    <a:masterClrMapping/>
  </p:clrMapOvr>
  <p:transition advClick="0" advTm="8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AC5BAD-D9FD-49C2-9539-592E3EB769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0456996-A71A-4FC9-A596-57CC1811A4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2E9B03D-CF27-409C-877D-4CCB6CDAF616}"/>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5" name="Footer Placeholder 4">
            <a:extLst>
              <a:ext uri="{FF2B5EF4-FFF2-40B4-BE49-F238E27FC236}">
                <a16:creationId xmlns:a16="http://schemas.microsoft.com/office/drawing/2014/main" id="{4B07940B-A7E2-4CFB-AADC-7FF3B05E710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282196F-815B-4AEC-A541-74EF58388FD6}"/>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2445091909"/>
      </p:ext>
    </p:extLst>
  </p:cSld>
  <p:clrMapOvr>
    <a:masterClrMapping/>
  </p:clrMapOvr>
  <p:transition advClick="0" advTm="8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2" name="Picture 26" descr="OCLC_H_PMS.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83384" y="6347884"/>
            <a:ext cx="963083" cy="31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429097"/>
      </p:ext>
    </p:extLst>
  </p:cSld>
  <p:clrMapOvr>
    <a:masterClrMapping/>
  </p:clrMapOvr>
  <p:transition advClick="0" advTm="8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DF2D-C3A5-4AD4-BF55-06CF03C8E77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AD81D92-A427-4393-9EBF-7E5D060124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92EC1DA-4883-4541-94C2-55A97800E27F}"/>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5" name="Footer Placeholder 4">
            <a:extLst>
              <a:ext uri="{FF2B5EF4-FFF2-40B4-BE49-F238E27FC236}">
                <a16:creationId xmlns:a16="http://schemas.microsoft.com/office/drawing/2014/main" id="{63E74FD5-4121-4F24-B2DD-47C30746847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4E95E2F-83A3-4C9F-ACCD-F7FB688F75F4}"/>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1199585815"/>
      </p:ext>
    </p:extLst>
  </p:cSld>
  <p:clrMapOvr>
    <a:masterClrMapping/>
  </p:clrMapOvr>
  <p:transition advClick="0" advTm="8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6756-2527-49C2-90D4-D7FE00944A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3D77520-B6AB-40E9-80AD-2D3E052D7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8680C-C787-4540-A2AB-891C744F8F7C}"/>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5" name="Footer Placeholder 4">
            <a:extLst>
              <a:ext uri="{FF2B5EF4-FFF2-40B4-BE49-F238E27FC236}">
                <a16:creationId xmlns:a16="http://schemas.microsoft.com/office/drawing/2014/main" id="{A04F583C-DD0F-42A1-A7D9-0BCB9188771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332DD82-C65A-466B-8411-2B9025D31583}"/>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320759375"/>
      </p:ext>
    </p:extLst>
  </p:cSld>
  <p:clrMapOvr>
    <a:masterClrMapping/>
  </p:clrMapOvr>
  <p:transition advClick="0" advTm="8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B7C5-708A-4691-ABED-8F106A15933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EBD2993-A1AE-4B1D-89E8-2444E52D0E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691A2B2-DF00-474C-9883-87CA107BEE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D474C8B-4134-4ADC-AA06-679D2F806A04}"/>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6" name="Footer Placeholder 5">
            <a:extLst>
              <a:ext uri="{FF2B5EF4-FFF2-40B4-BE49-F238E27FC236}">
                <a16:creationId xmlns:a16="http://schemas.microsoft.com/office/drawing/2014/main" id="{CFC8E74B-4794-43BB-9053-F3E6D33D80B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8353197-537B-4081-B4CC-7059B75BA939}"/>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2887024751"/>
      </p:ext>
    </p:extLst>
  </p:cSld>
  <p:clrMapOvr>
    <a:masterClrMapping/>
  </p:clrMapOvr>
  <p:transition advClick="0" advTm="8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06D4-D318-4497-BAFE-A46BEF354A4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1BDF33D-77CB-4F8F-9F27-CF1D13CEE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87AED7-5BA0-422C-9BF2-3BF5C3B0AB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33C93002-4D75-4583-8038-441BC3871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36E2D-C042-449E-BA7C-6ADE69C4F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595B9AF2-46E6-438C-AB68-8181F363E0A8}"/>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8" name="Footer Placeholder 7">
            <a:extLst>
              <a:ext uri="{FF2B5EF4-FFF2-40B4-BE49-F238E27FC236}">
                <a16:creationId xmlns:a16="http://schemas.microsoft.com/office/drawing/2014/main" id="{75FB1A64-1CE6-47D5-8544-6D3540870C6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E3D09029-9E66-4BB3-B104-91FA6C6889DD}"/>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197622356"/>
      </p:ext>
    </p:extLst>
  </p:cSld>
  <p:clrMapOvr>
    <a:masterClrMapping/>
  </p:clrMapOvr>
  <p:transition advClick="0" advTm="8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951B-0D30-46C0-856D-EC68109380F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CF24555-FA86-42B4-82DD-2FC8AD00A3E4}"/>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4" name="Footer Placeholder 3">
            <a:extLst>
              <a:ext uri="{FF2B5EF4-FFF2-40B4-BE49-F238E27FC236}">
                <a16:creationId xmlns:a16="http://schemas.microsoft.com/office/drawing/2014/main" id="{8D8266E4-989E-4133-BB87-6BD0C33752A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1987969-EC44-4EBD-BEB5-516DF92A52A7}"/>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3238091171"/>
      </p:ext>
    </p:extLst>
  </p:cSld>
  <p:clrMapOvr>
    <a:masterClrMapping/>
  </p:clrMapOvr>
  <p:transition advClick="0" advTm="8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0C4464-C1AF-46E0-9E25-C46F25429F59}"/>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3" name="Footer Placeholder 2">
            <a:extLst>
              <a:ext uri="{FF2B5EF4-FFF2-40B4-BE49-F238E27FC236}">
                <a16:creationId xmlns:a16="http://schemas.microsoft.com/office/drawing/2014/main" id="{892C1497-32BF-49B0-8A18-973B72D47AF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5270C6F5-B10F-4C59-86EF-AE0A784D0A89}"/>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1856845776"/>
      </p:ext>
    </p:extLst>
  </p:cSld>
  <p:clrMapOvr>
    <a:masterClrMapping/>
  </p:clrMapOvr>
  <p:transition advClick="0" advTm="8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5DAD-FCF5-4488-B04C-30A0D25CE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AAE8F91A-082B-4B56-A69B-E50257DC91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F14E9ED-E14C-4166-95CC-2AB0A5ADC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CD86-C081-4AB3-9734-32A8B6D290F6}"/>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6" name="Footer Placeholder 5">
            <a:extLst>
              <a:ext uri="{FF2B5EF4-FFF2-40B4-BE49-F238E27FC236}">
                <a16:creationId xmlns:a16="http://schemas.microsoft.com/office/drawing/2014/main" id="{1D45B533-671C-4462-B4DB-B035F121690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B78C2D5-EDD8-4AE6-807A-CA4D3467915C}"/>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26153922"/>
      </p:ext>
    </p:extLst>
  </p:cSld>
  <p:clrMapOvr>
    <a:masterClrMapping/>
  </p:clrMapOvr>
  <p:transition advClick="0" advTm="8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C9C4-622A-4658-8CFF-3625D7554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F7CE11C-B0E1-4011-818D-EF0405486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53ADBC5-6BD7-4BAF-B46D-CFBF6857C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96BB3-AA15-4A75-BA00-6B3326B0BFE1}"/>
              </a:ext>
            </a:extLst>
          </p:cNvPr>
          <p:cNvSpPr>
            <a:spLocks noGrp="1"/>
          </p:cNvSpPr>
          <p:nvPr>
            <p:ph type="dt" sz="half" idx="10"/>
          </p:nvPr>
        </p:nvSpPr>
        <p:spPr/>
        <p:txBody>
          <a:bodyPr/>
          <a:lstStyle/>
          <a:p>
            <a:fld id="{3DA1F18E-11AB-4563-8364-36AA14A44916}" type="datetimeFigureOut">
              <a:rPr lang="en-IE" smtClean="0"/>
              <a:t>13/09/2024</a:t>
            </a:fld>
            <a:endParaRPr lang="en-IE"/>
          </a:p>
        </p:txBody>
      </p:sp>
      <p:sp>
        <p:nvSpPr>
          <p:cNvPr id="6" name="Footer Placeholder 5">
            <a:extLst>
              <a:ext uri="{FF2B5EF4-FFF2-40B4-BE49-F238E27FC236}">
                <a16:creationId xmlns:a16="http://schemas.microsoft.com/office/drawing/2014/main" id="{4E6BCE57-B271-45A4-B26F-8855BCD31A1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D0E6CC3-42CB-4261-BD28-3E8FB3839191}"/>
              </a:ext>
            </a:extLst>
          </p:cNvPr>
          <p:cNvSpPr>
            <a:spLocks noGrp="1"/>
          </p:cNvSpPr>
          <p:nvPr>
            <p:ph type="sldNum" sz="quarter" idx="12"/>
          </p:nvPr>
        </p:nvSpPr>
        <p:spPr/>
        <p:txBody>
          <a:bodyPr/>
          <a:lstStyle/>
          <a:p>
            <a:fld id="{D45E1218-D81C-4C0E-B473-D79CF20317D1}" type="slidenum">
              <a:rPr lang="en-IE" smtClean="0"/>
              <a:t>‹#›</a:t>
            </a:fld>
            <a:endParaRPr lang="en-IE"/>
          </a:p>
        </p:txBody>
      </p:sp>
    </p:spTree>
    <p:extLst>
      <p:ext uri="{BB962C8B-B14F-4D97-AF65-F5344CB8AC3E}">
        <p14:creationId xmlns:p14="http://schemas.microsoft.com/office/powerpoint/2010/main" val="1351520242"/>
      </p:ext>
    </p:extLst>
  </p:cSld>
  <p:clrMapOvr>
    <a:masterClrMapping/>
  </p:clrMapOvr>
  <p:transition advClick="0" advTm="8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7583D2-3B7A-4DFE-8DBF-190ED9525E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0CAB8A6-F103-4275-92A5-22AF0F0F47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EFF97F6-CF14-4204-AA7B-E9623349A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1F18E-11AB-4563-8364-36AA14A44916}" type="datetimeFigureOut">
              <a:rPr lang="en-IE" smtClean="0"/>
              <a:t>13/09/2024</a:t>
            </a:fld>
            <a:endParaRPr lang="en-IE"/>
          </a:p>
        </p:txBody>
      </p:sp>
      <p:sp>
        <p:nvSpPr>
          <p:cNvPr id="5" name="Footer Placeholder 4">
            <a:extLst>
              <a:ext uri="{FF2B5EF4-FFF2-40B4-BE49-F238E27FC236}">
                <a16:creationId xmlns:a16="http://schemas.microsoft.com/office/drawing/2014/main" id="{EF2E75C0-7F22-4775-A03A-865B5DACEC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18784B5-3202-40BD-8121-938F8274F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E1218-D81C-4C0E-B473-D79CF20317D1}" type="slidenum">
              <a:rPr lang="en-IE" smtClean="0"/>
              <a:t>‹#›</a:t>
            </a:fld>
            <a:endParaRPr lang="en-IE"/>
          </a:p>
        </p:txBody>
      </p:sp>
    </p:spTree>
    <p:extLst>
      <p:ext uri="{BB962C8B-B14F-4D97-AF65-F5344CB8AC3E}">
        <p14:creationId xmlns:p14="http://schemas.microsoft.com/office/powerpoint/2010/main" val="80231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8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s://librariesireland.freshdesk.com/support/solutions/articles/19000012731-how-do-i-login-to-my-library-account-"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26085" y="5704418"/>
            <a:ext cx="2465916" cy="1153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4339" name="Text Placeholder 35"/>
          <p:cNvSpPr>
            <a:spLocks noGrp="1"/>
          </p:cNvSpPr>
          <p:nvPr>
            <p:ph type="body" sz="quarter" idx="4294967295"/>
          </p:nvPr>
        </p:nvSpPr>
        <p:spPr bwMode="auto">
          <a:xfrm>
            <a:off x="4936067" y="1602318"/>
            <a:ext cx="7255933" cy="2442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bg1"/>
                </a:solidFill>
              </a:rPr>
              <a:t>Get to know the Dewey Decimal Classification system</a:t>
            </a:r>
          </a:p>
        </p:txBody>
      </p:sp>
      <p:sp>
        <p:nvSpPr>
          <p:cNvPr id="3" name="Rectangle 2"/>
          <p:cNvSpPr/>
          <p:nvPr/>
        </p:nvSpPr>
        <p:spPr>
          <a:xfrm>
            <a:off x="1" y="-21771"/>
            <a:ext cx="462392" cy="687977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IE" sz="2400"/>
          </a:p>
        </p:txBody>
      </p:sp>
      <p:sp>
        <p:nvSpPr>
          <p:cNvPr id="6" name="Rectangle 5"/>
          <p:cNvSpPr/>
          <p:nvPr/>
        </p:nvSpPr>
        <p:spPr>
          <a:xfrm>
            <a:off x="462394" y="-19503"/>
            <a:ext cx="11729606" cy="3089274"/>
          </a:xfrm>
          <a:prstGeom prst="rect">
            <a:avLst/>
          </a:prstGeom>
          <a:solidFill>
            <a:srgbClr val="007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83775" y="648211"/>
            <a:ext cx="7831971" cy="1200329"/>
          </a:xfrm>
          <a:prstGeom prst="rect">
            <a:avLst/>
          </a:prstGeom>
          <a:noFill/>
        </p:spPr>
        <p:txBody>
          <a:bodyPr wrap="square" rtlCol="0">
            <a:spAutoFit/>
          </a:bodyPr>
          <a:lstStyle/>
          <a:p>
            <a:r>
              <a:rPr lang="en-GB" sz="7200" dirty="0">
                <a:solidFill>
                  <a:schemeClr val="bg1"/>
                </a:solidFill>
              </a:rPr>
              <a:t>MUST HAVE APPS…</a:t>
            </a:r>
          </a:p>
        </p:txBody>
      </p:sp>
      <p:sp>
        <p:nvSpPr>
          <p:cNvPr id="8" name="TextBox 7"/>
          <p:cNvSpPr txBox="1"/>
          <p:nvPr/>
        </p:nvSpPr>
        <p:spPr>
          <a:xfrm>
            <a:off x="1783776" y="1712348"/>
            <a:ext cx="9472386" cy="1323439"/>
          </a:xfrm>
          <a:prstGeom prst="rect">
            <a:avLst/>
          </a:prstGeom>
          <a:noFill/>
        </p:spPr>
        <p:txBody>
          <a:bodyPr wrap="square" rtlCol="0">
            <a:spAutoFit/>
          </a:bodyPr>
          <a:lstStyle/>
          <a:p>
            <a:r>
              <a:rPr lang="en-GB" sz="4000" dirty="0"/>
              <a:t>The best reasons to join your local library service…</a:t>
            </a:r>
          </a:p>
        </p:txBody>
      </p:sp>
      <p:sp>
        <p:nvSpPr>
          <p:cNvPr id="9" name="TextBox 8"/>
          <p:cNvSpPr txBox="1"/>
          <p:nvPr/>
        </p:nvSpPr>
        <p:spPr>
          <a:xfrm>
            <a:off x="7532914" y="3591985"/>
            <a:ext cx="184731" cy="369332"/>
          </a:xfrm>
          <a:prstGeom prst="rect">
            <a:avLst/>
          </a:prstGeom>
          <a:noFill/>
        </p:spPr>
        <p:txBody>
          <a:bodyPr wrap="none" rtlCol="0">
            <a:spAutoFit/>
          </a:bodyPr>
          <a:lstStyle/>
          <a:p>
            <a:endParaRPr lang="en-GB" dirty="0"/>
          </a:p>
        </p:txBody>
      </p:sp>
      <p:sp>
        <p:nvSpPr>
          <p:cNvPr id="11" name="TextBox 10"/>
          <p:cNvSpPr txBox="1"/>
          <p:nvPr/>
        </p:nvSpPr>
        <p:spPr>
          <a:xfrm>
            <a:off x="5699760" y="2646680"/>
            <a:ext cx="7255935" cy="400110"/>
          </a:xfrm>
          <a:prstGeom prst="rect">
            <a:avLst/>
          </a:prstGeom>
          <a:noFill/>
        </p:spPr>
        <p:txBody>
          <a:bodyPr wrap="square" rtlCol="0">
            <a:spAutoFit/>
          </a:bodyPr>
          <a:lstStyle/>
          <a:p>
            <a:r>
              <a:rPr lang="en-GB" sz="2000" b="1" dirty="0">
                <a:solidFill>
                  <a:schemeClr val="bg1"/>
                </a:solidFill>
              </a:rPr>
              <a:t>All services provided by DLR , SDCC, DCC and Fingal Libraries</a:t>
            </a:r>
          </a:p>
        </p:txBody>
      </p:sp>
      <p:pic>
        <p:nvPicPr>
          <p:cNvPr id="12" name="Picture 11" descr="Icon&#10;&#10;Description automatically generated">
            <a:extLst>
              <a:ext uri="{FF2B5EF4-FFF2-40B4-BE49-F238E27FC236}">
                <a16:creationId xmlns:a16="http://schemas.microsoft.com/office/drawing/2014/main" id="{A3638C9E-2E5A-71B7-4FBC-03FC341DD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948" y="3340097"/>
            <a:ext cx="3049056" cy="295060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0589D654-95DE-F153-9EE3-37A09680C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54" y="6162444"/>
            <a:ext cx="1074406" cy="695556"/>
          </a:xfrm>
          <a:prstGeom prst="rect">
            <a:avLst/>
          </a:prstGeom>
        </p:spPr>
      </p:pic>
      <p:pic>
        <p:nvPicPr>
          <p:cNvPr id="15" name="Picture 14" descr="A green logo with white text&#10;&#10;Description automatically generated with low confidence">
            <a:extLst>
              <a:ext uri="{FF2B5EF4-FFF2-40B4-BE49-F238E27FC236}">
                <a16:creationId xmlns:a16="http://schemas.microsoft.com/office/drawing/2014/main" id="{32D29DA0-C956-099C-0A9C-EE546746F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184" y="3352289"/>
            <a:ext cx="2857500" cy="2857500"/>
          </a:xfrm>
          <a:prstGeom prst="rect">
            <a:avLst/>
          </a:prstGeom>
        </p:spPr>
      </p:pic>
      <p:sp>
        <p:nvSpPr>
          <p:cNvPr id="17" name="TextBox 16">
            <a:extLst>
              <a:ext uri="{FF2B5EF4-FFF2-40B4-BE49-F238E27FC236}">
                <a16:creationId xmlns:a16="http://schemas.microsoft.com/office/drawing/2014/main" id="{DFBBA592-956E-C907-2BC8-BDC4681DC45D}"/>
              </a:ext>
            </a:extLst>
          </p:cNvPr>
          <p:cNvSpPr txBox="1"/>
          <p:nvPr/>
        </p:nvSpPr>
        <p:spPr>
          <a:xfrm>
            <a:off x="4156274" y="3961318"/>
            <a:ext cx="3603944" cy="1708160"/>
          </a:xfrm>
          <a:prstGeom prst="rect">
            <a:avLst/>
          </a:prstGeom>
          <a:noFill/>
        </p:spPr>
        <p:txBody>
          <a:bodyPr wrap="square" rtlCol="0">
            <a:spAutoFit/>
          </a:bodyPr>
          <a:lstStyle/>
          <a:p>
            <a:pPr algn="ctr"/>
            <a:r>
              <a:rPr lang="en-US" sz="3500" dirty="0"/>
              <a:t>The entire Public Library, available in just two apps!</a:t>
            </a:r>
          </a:p>
        </p:txBody>
      </p:sp>
    </p:spTree>
  </p:cSld>
  <p:clrMapOvr>
    <a:masterClrMapping/>
  </p:clrMapOvr>
  <p:transition advClick="0" advTm="8000">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5EAE061-4AFE-4B3A-8FA1-FC5953E7E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0398FB-7D27-4C59-A68B-663AE7A37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8080B7-A57B-4572-A7EB-B0FD9B3E1A23}"/>
              </a:ext>
            </a:extLst>
          </p:cNvPr>
          <p:cNvSpPr>
            <a:spLocks noGrp="1"/>
          </p:cNvSpPr>
          <p:nvPr>
            <p:ph type="ctrTitle"/>
          </p:nvPr>
        </p:nvSpPr>
        <p:spPr>
          <a:xfrm>
            <a:off x="5093520" y="2744662"/>
            <a:ext cx="6589707" cy="2387600"/>
          </a:xfrm>
        </p:spPr>
        <p:txBody>
          <a:bodyPr>
            <a:normAutofit/>
          </a:bodyPr>
          <a:lstStyle/>
          <a:p>
            <a:pPr algn="r"/>
            <a:r>
              <a:rPr lang="en-IE"/>
              <a:t>Happy Reading!</a:t>
            </a:r>
          </a:p>
        </p:txBody>
      </p:sp>
      <p:cxnSp>
        <p:nvCxnSpPr>
          <p:cNvPr id="21" name="Straight Connector 20">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4"/>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DEE8134-8942-423C-9EAA-0110FCA11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4"/>
          </a:solidFill>
          <a:ln w="9525" cap="flat">
            <a:noFill/>
            <a:prstDash val="solid"/>
            <a:miter/>
          </a:ln>
        </p:spPr>
        <p:txBody>
          <a:bodyPr rtlCol="0" anchor="ctr"/>
          <a:lstStyle/>
          <a:p>
            <a:endParaRPr lang="en-US"/>
          </a:p>
        </p:txBody>
      </p:sp>
      <p:sp>
        <p:nvSpPr>
          <p:cNvPr id="31" name="Arc 30">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481548405"/>
      </p:ext>
    </p:extLst>
  </p:cSld>
  <p:clrMapOvr>
    <a:masterClrMapping/>
  </p:clrMapOvr>
  <p:transition advClick="0" advTm="8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22192-3DDA-44C5-84D3-A3A93D93863A}"/>
              </a:ext>
            </a:extLst>
          </p:cNvPr>
          <p:cNvSpPr>
            <a:spLocks noGrp="1"/>
          </p:cNvSpPr>
          <p:nvPr>
            <p:ph idx="1"/>
          </p:nvPr>
        </p:nvSpPr>
        <p:spPr>
          <a:xfrm>
            <a:off x="838200" y="1267867"/>
            <a:ext cx="10515600" cy="1241611"/>
          </a:xfrm>
        </p:spPr>
        <p:txBody>
          <a:bodyPr>
            <a:normAutofit fontScale="85000" lnSpcReduction="20000"/>
          </a:bodyPr>
          <a:lstStyle/>
          <a:p>
            <a:r>
              <a:rPr lang="en-IE" sz="2400" dirty="0"/>
              <a:t>All Libraries have online registration available.  Just check your local authority page for your own library area.  This registration link is for  Dun Laoghaire/ </a:t>
            </a:r>
            <a:r>
              <a:rPr lang="en-IE" sz="2400" dirty="0" err="1"/>
              <a:t>Rathdown</a:t>
            </a:r>
            <a:r>
              <a:rPr lang="en-IE" sz="2400" dirty="0"/>
              <a:t> : </a:t>
            </a:r>
          </a:p>
          <a:p>
            <a:pPr marL="0" indent="0">
              <a:buNone/>
            </a:pPr>
            <a:r>
              <a:rPr lang="en-IE" sz="2400" dirty="0"/>
              <a:t>		</a:t>
            </a:r>
            <a:r>
              <a:rPr lang="en-IE" sz="2400" dirty="0">
                <a:solidFill>
                  <a:schemeClr val="accent2">
                    <a:lumMod val="75000"/>
                  </a:schemeClr>
                </a:solidFill>
              </a:rPr>
              <a:t>https://</a:t>
            </a:r>
            <a:r>
              <a:rPr lang="en-IE" sz="2400" dirty="0" err="1">
                <a:solidFill>
                  <a:schemeClr val="accent2">
                    <a:lumMod val="75000"/>
                  </a:schemeClr>
                </a:solidFill>
              </a:rPr>
              <a:t>dlr.spydus.ie</a:t>
            </a:r>
            <a:r>
              <a:rPr lang="en-IE" sz="2400" dirty="0">
                <a:solidFill>
                  <a:schemeClr val="accent2">
                    <a:lumMod val="75000"/>
                  </a:schemeClr>
                </a:solidFill>
              </a:rPr>
              <a:t>/</a:t>
            </a:r>
            <a:r>
              <a:rPr lang="en-IE" sz="2400" dirty="0" err="1">
                <a:solidFill>
                  <a:schemeClr val="accent2">
                    <a:lumMod val="75000"/>
                  </a:schemeClr>
                </a:solidFill>
              </a:rPr>
              <a:t>cgi</a:t>
            </a:r>
            <a:r>
              <a:rPr lang="en-IE" sz="2400" dirty="0">
                <a:solidFill>
                  <a:schemeClr val="accent2">
                    <a:lumMod val="75000"/>
                  </a:schemeClr>
                </a:solidFill>
              </a:rPr>
              <a:t>-bin/</a:t>
            </a:r>
            <a:r>
              <a:rPr lang="en-IE" sz="2400" dirty="0" err="1">
                <a:solidFill>
                  <a:schemeClr val="accent2">
                    <a:lumMod val="75000"/>
                  </a:schemeClr>
                </a:solidFill>
              </a:rPr>
              <a:t>spydus.exe</a:t>
            </a:r>
            <a:r>
              <a:rPr lang="en-IE" sz="2400" dirty="0">
                <a:solidFill>
                  <a:schemeClr val="accent2">
                    <a:lumMod val="75000"/>
                  </a:schemeClr>
                </a:solidFill>
              </a:rPr>
              <a:t>/MSGTRN/WPAC/BRWREG </a:t>
            </a:r>
          </a:p>
          <a:p>
            <a:r>
              <a:rPr lang="en-IE" sz="2400" dirty="0"/>
              <a:t>Write down your library barcode and keep it in a safe place!</a:t>
            </a:r>
          </a:p>
        </p:txBody>
      </p:sp>
      <p:grpSp>
        <p:nvGrpSpPr>
          <p:cNvPr id="2" name="Group 1">
            <a:extLst>
              <a:ext uri="{FF2B5EF4-FFF2-40B4-BE49-F238E27FC236}">
                <a16:creationId xmlns:a16="http://schemas.microsoft.com/office/drawing/2014/main" id="{41B9A940-AEA4-48CD-9FE3-91F8E6986DBC}"/>
              </a:ext>
            </a:extLst>
          </p:cNvPr>
          <p:cNvGrpSpPr/>
          <p:nvPr/>
        </p:nvGrpSpPr>
        <p:grpSpPr>
          <a:xfrm>
            <a:off x="978877" y="2728791"/>
            <a:ext cx="9801418" cy="1463006"/>
            <a:chOff x="722290" y="3475268"/>
            <a:chExt cx="10058400" cy="1889169"/>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90" y="3475268"/>
              <a:ext cx="10058400" cy="1889169"/>
            </a:xfrm>
            <a:prstGeom prst="rect">
              <a:avLst/>
            </a:prstGeom>
          </p:spPr>
        </p:pic>
        <p:sp>
          <p:nvSpPr>
            <p:cNvPr id="6" name="Oval 5">
              <a:extLst>
                <a:ext uri="{FF2B5EF4-FFF2-40B4-BE49-F238E27FC236}">
                  <a16:creationId xmlns:a16="http://schemas.microsoft.com/office/drawing/2014/main" id="{0A5A74F1-735C-440A-A87B-CB9CCCAF9735}"/>
                </a:ext>
              </a:extLst>
            </p:cNvPr>
            <p:cNvSpPr/>
            <p:nvPr/>
          </p:nvSpPr>
          <p:spPr>
            <a:xfrm>
              <a:off x="4093210" y="4516807"/>
              <a:ext cx="1351280" cy="538480"/>
            </a:xfrm>
            <a:prstGeom prst="ellipse">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IE"/>
            </a:p>
          </p:txBody>
        </p:sp>
        <p:sp>
          <p:nvSpPr>
            <p:cNvPr id="7" name="Arrow: Left 6">
              <a:extLst>
                <a:ext uri="{FF2B5EF4-FFF2-40B4-BE49-F238E27FC236}">
                  <a16:creationId xmlns:a16="http://schemas.microsoft.com/office/drawing/2014/main" id="{11FB183B-8D5E-46B5-BA9C-C6AB2BBD6CA7}"/>
                </a:ext>
              </a:extLst>
            </p:cNvPr>
            <p:cNvSpPr/>
            <p:nvPr/>
          </p:nvSpPr>
          <p:spPr>
            <a:xfrm>
              <a:off x="5534025" y="4590784"/>
              <a:ext cx="1400175" cy="39052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8AD5A6B0-8E45-4A4E-AFE2-F3199EE4FD2C}"/>
                </a:ext>
              </a:extLst>
            </p:cNvPr>
            <p:cNvSpPr txBox="1"/>
            <p:nvPr/>
          </p:nvSpPr>
          <p:spPr>
            <a:xfrm>
              <a:off x="722290" y="3911142"/>
              <a:ext cx="1132268" cy="369332"/>
            </a:xfrm>
            <a:prstGeom prst="rect">
              <a:avLst/>
            </a:prstGeom>
            <a:solidFill>
              <a:schemeClr val="bg1"/>
            </a:solidFill>
          </p:spPr>
          <p:txBody>
            <a:bodyPr wrap="square" rtlCol="0">
              <a:spAutoFit/>
            </a:bodyPr>
            <a:lstStyle/>
            <a:p>
              <a:r>
                <a:rPr lang="en-US" b="1" dirty="0"/>
                <a:t>&lt;Name&gt;</a:t>
              </a:r>
              <a:endParaRPr lang="en-IE" b="1" dirty="0"/>
            </a:p>
          </p:txBody>
        </p:sp>
        <p:sp>
          <p:nvSpPr>
            <p:cNvPr id="11" name="TextBox 10">
              <a:extLst>
                <a:ext uri="{FF2B5EF4-FFF2-40B4-BE49-F238E27FC236}">
                  <a16:creationId xmlns:a16="http://schemas.microsoft.com/office/drawing/2014/main" id="{5B48C825-B7C5-49BA-A58D-67244C6E5A35}"/>
                </a:ext>
              </a:extLst>
            </p:cNvPr>
            <p:cNvSpPr txBox="1"/>
            <p:nvPr/>
          </p:nvSpPr>
          <p:spPr>
            <a:xfrm>
              <a:off x="4408123" y="4673532"/>
              <a:ext cx="721453" cy="307777"/>
            </a:xfrm>
            <a:prstGeom prst="rect">
              <a:avLst/>
            </a:prstGeom>
            <a:solidFill>
              <a:schemeClr val="bg1"/>
            </a:solidFill>
          </p:spPr>
          <p:txBody>
            <a:bodyPr wrap="square" rtlCol="0">
              <a:spAutoFit/>
            </a:bodyPr>
            <a:lstStyle/>
            <a:p>
              <a:r>
                <a:rPr lang="en-US" sz="1400" b="1" dirty="0"/>
                <a:t>******</a:t>
              </a:r>
              <a:endParaRPr lang="en-IE" sz="1400" b="1" dirty="0"/>
            </a:p>
          </p:txBody>
        </p:sp>
      </p:grpSp>
      <p:sp>
        <p:nvSpPr>
          <p:cNvPr id="13" name="TextBox 12"/>
          <p:cNvSpPr txBox="1"/>
          <p:nvPr/>
        </p:nvSpPr>
        <p:spPr>
          <a:xfrm>
            <a:off x="838200" y="463779"/>
            <a:ext cx="5998828" cy="584775"/>
          </a:xfrm>
          <a:prstGeom prst="rect">
            <a:avLst/>
          </a:prstGeom>
          <a:noFill/>
        </p:spPr>
        <p:txBody>
          <a:bodyPr wrap="square" rtlCol="0">
            <a:spAutoFit/>
          </a:bodyPr>
          <a:lstStyle/>
          <a:p>
            <a:r>
              <a:rPr lang="en-GB" sz="3200" dirty="0">
                <a:solidFill>
                  <a:srgbClr val="C00000"/>
                </a:solidFill>
              </a:rPr>
              <a:t>Step 1 – Join the Public Library</a:t>
            </a:r>
          </a:p>
        </p:txBody>
      </p:sp>
      <p:sp>
        <p:nvSpPr>
          <p:cNvPr id="4" name="TextBox 3">
            <a:extLst>
              <a:ext uri="{FF2B5EF4-FFF2-40B4-BE49-F238E27FC236}">
                <a16:creationId xmlns:a16="http://schemas.microsoft.com/office/drawing/2014/main" id="{48665817-EA59-4D22-80C7-B50402257D79}"/>
              </a:ext>
            </a:extLst>
          </p:cNvPr>
          <p:cNvSpPr txBox="1"/>
          <p:nvPr/>
        </p:nvSpPr>
        <p:spPr>
          <a:xfrm>
            <a:off x="838200" y="4348521"/>
            <a:ext cx="9316915" cy="2215991"/>
          </a:xfrm>
          <a:prstGeom prst="rect">
            <a:avLst/>
          </a:prstGeom>
          <a:noFill/>
        </p:spPr>
        <p:txBody>
          <a:bodyPr wrap="square" rtlCol="0">
            <a:spAutoFit/>
          </a:bodyPr>
          <a:lstStyle/>
          <a:p>
            <a:pPr marL="342900" indent="-342900">
              <a:buFont typeface="Arial" panose="020B0604020202020204" pitchFamily="34" charset="0"/>
              <a:buChar char="•"/>
            </a:pPr>
            <a:r>
              <a:rPr lang="en-US" sz="2400" dirty="0"/>
              <a:t>If you have a library card already, you don't need to get a new one to get access to eBooks &amp; eAudiobooks. You just need to know your library card number and PIN. If you don’t have a PIN, click here  </a:t>
            </a:r>
            <a:r>
              <a:rPr lang="en-US" sz="2400" dirty="0">
                <a:hlinkClick r:id="rId5"/>
              </a:rPr>
              <a:t>https://librariesireland.freshdesk.com/support/solutions/articles/19000012731-how-do-i-login-to-my-library-account-</a:t>
            </a:r>
            <a:endParaRPr lang="en-US" sz="2400" dirty="0"/>
          </a:p>
          <a:p>
            <a:endParaRPr lang="en-IE" dirty="0"/>
          </a:p>
        </p:txBody>
      </p:sp>
    </p:spTree>
    <p:custDataLst>
      <p:tags r:id="rId1"/>
    </p:custDataLst>
    <p:extLst>
      <p:ext uri="{BB962C8B-B14F-4D97-AF65-F5344CB8AC3E}">
        <p14:creationId xmlns:p14="http://schemas.microsoft.com/office/powerpoint/2010/main" val="61580732"/>
      </p:ext>
    </p:extLst>
  </p:cSld>
  <p:clrMapOvr>
    <a:masterClrMapping/>
  </p:clrMapOvr>
  <p:transition advClick="0" advTm="8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64753-4531-4BA7-A7ED-36D5F710EC84}"/>
              </a:ext>
            </a:extLst>
          </p:cNvPr>
          <p:cNvSpPr/>
          <p:nvPr/>
        </p:nvSpPr>
        <p:spPr>
          <a:xfrm>
            <a:off x="2243208" y="264978"/>
            <a:ext cx="9144000" cy="1425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400" dirty="0"/>
              <a:t>Download the Borrow Box or Libby App </a:t>
            </a:r>
          </a:p>
        </p:txBody>
      </p:sp>
      <p:pic>
        <p:nvPicPr>
          <p:cNvPr id="8" name="Picture 7" descr="A screenshot of a cell phone&#10;&#10;Description automatically generated">
            <a:extLst>
              <a:ext uri="{FF2B5EF4-FFF2-40B4-BE49-F238E27FC236}">
                <a16:creationId xmlns:a16="http://schemas.microsoft.com/office/drawing/2014/main" id="{2D22411B-83FF-4808-ABE0-DD55A935F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691" y="2495953"/>
            <a:ext cx="6704465" cy="2751590"/>
          </a:xfrm>
          <a:prstGeom prst="rect">
            <a:avLst/>
          </a:prstGeom>
        </p:spPr>
      </p:pic>
      <p:sp>
        <p:nvSpPr>
          <p:cNvPr id="4" name="TextBox 3">
            <a:extLst>
              <a:ext uri="{FF2B5EF4-FFF2-40B4-BE49-F238E27FC236}">
                <a16:creationId xmlns:a16="http://schemas.microsoft.com/office/drawing/2014/main" id="{E0F403BC-A461-4BC3-9D34-8053B5CC2A65}"/>
              </a:ext>
            </a:extLst>
          </p:cNvPr>
          <p:cNvSpPr txBox="1"/>
          <p:nvPr/>
        </p:nvSpPr>
        <p:spPr>
          <a:xfrm>
            <a:off x="326485" y="553787"/>
            <a:ext cx="1397871" cy="584775"/>
          </a:xfrm>
          <a:prstGeom prst="rect">
            <a:avLst/>
          </a:prstGeom>
          <a:noFill/>
        </p:spPr>
        <p:txBody>
          <a:bodyPr wrap="square" rtlCol="0">
            <a:spAutoFit/>
          </a:bodyPr>
          <a:lstStyle/>
          <a:p>
            <a:r>
              <a:rPr lang="en-GB" sz="3200" dirty="0">
                <a:solidFill>
                  <a:srgbClr val="C00000"/>
                </a:solidFill>
              </a:rPr>
              <a:t>Step 2</a:t>
            </a:r>
          </a:p>
        </p:txBody>
      </p:sp>
      <p:sp>
        <p:nvSpPr>
          <p:cNvPr id="3" name="TextBox 2">
            <a:extLst>
              <a:ext uri="{FF2B5EF4-FFF2-40B4-BE49-F238E27FC236}">
                <a16:creationId xmlns:a16="http://schemas.microsoft.com/office/drawing/2014/main" id="{204AAB6E-5101-17EC-44C5-2C5D62CAB236}"/>
              </a:ext>
            </a:extLst>
          </p:cNvPr>
          <p:cNvSpPr txBox="1"/>
          <p:nvPr/>
        </p:nvSpPr>
        <p:spPr>
          <a:xfrm>
            <a:off x="403063" y="1893275"/>
            <a:ext cx="11385874" cy="400110"/>
          </a:xfrm>
          <a:prstGeom prst="rect">
            <a:avLst/>
          </a:prstGeom>
          <a:noFill/>
        </p:spPr>
        <p:txBody>
          <a:bodyPr wrap="none" rtlCol="0">
            <a:spAutoFit/>
          </a:bodyPr>
          <a:lstStyle/>
          <a:p>
            <a:r>
              <a:rPr lang="en-US" sz="2000" dirty="0">
                <a:solidFill>
                  <a:schemeClr val="accent2">
                    <a:lumMod val="75000"/>
                  </a:schemeClr>
                </a:solidFill>
              </a:rPr>
              <a:t>They both work in pretty much the same way, so these instructions for </a:t>
            </a:r>
            <a:r>
              <a:rPr lang="en-US" sz="2000" dirty="0" err="1">
                <a:solidFill>
                  <a:schemeClr val="accent2">
                    <a:lumMod val="75000"/>
                  </a:schemeClr>
                </a:solidFill>
              </a:rPr>
              <a:t>Borrowbox</a:t>
            </a:r>
            <a:r>
              <a:rPr lang="en-US" sz="2000" dirty="0">
                <a:solidFill>
                  <a:schemeClr val="accent2">
                    <a:lumMod val="75000"/>
                  </a:schemeClr>
                </a:solidFill>
              </a:rPr>
              <a:t> will work as well for Libby</a:t>
            </a:r>
          </a:p>
        </p:txBody>
      </p:sp>
    </p:spTree>
    <p:extLst>
      <p:ext uri="{BB962C8B-B14F-4D97-AF65-F5344CB8AC3E}">
        <p14:creationId xmlns:p14="http://schemas.microsoft.com/office/powerpoint/2010/main" val="3159798332"/>
      </p:ext>
    </p:extLst>
  </p:cSld>
  <p:clrMapOvr>
    <a:masterClrMapping/>
  </p:clrMapOvr>
  <p:transition advClick="0" advTm="8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8E15E67-2BED-452C-93E5-084E5B2281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60"/>
          <a:stretch/>
        </p:blipFill>
        <p:spPr>
          <a:xfrm>
            <a:off x="1617784" y="360726"/>
            <a:ext cx="3165231" cy="6497273"/>
          </a:xfrm>
          <a:prstGeom prst="rect">
            <a:avLst/>
          </a:prstGeom>
          <a:ln>
            <a:noFill/>
          </a:ln>
          <a:effectLst>
            <a:outerShdw blurRad="292100" dist="139700" dir="2700000" algn="tl" rotWithShape="0">
              <a:srgbClr val="333333">
                <a:alpha val="65000"/>
              </a:srgbClr>
            </a:outerShdw>
          </a:effectLst>
        </p:spPr>
      </p:pic>
      <p:pic>
        <p:nvPicPr>
          <p:cNvPr id="7" name="Picture 6" descr="A close up of a keyboard&#10;&#10;Description automatically generated">
            <a:extLst>
              <a:ext uri="{FF2B5EF4-FFF2-40B4-BE49-F238E27FC236}">
                <a16:creationId xmlns:a16="http://schemas.microsoft.com/office/drawing/2014/main" id="{3C6C4611-4ADB-4145-A737-6173A1D0FC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60"/>
          <a:stretch/>
        </p:blipFill>
        <p:spPr>
          <a:xfrm>
            <a:off x="7673144" y="360726"/>
            <a:ext cx="3165231" cy="649727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357A805-AB12-4C21-AB58-0A00B9218104}"/>
              </a:ext>
            </a:extLst>
          </p:cNvPr>
          <p:cNvSpPr txBox="1"/>
          <p:nvPr/>
        </p:nvSpPr>
        <p:spPr>
          <a:xfrm>
            <a:off x="5077019" y="241715"/>
            <a:ext cx="2389947" cy="923330"/>
          </a:xfrm>
          <a:prstGeom prst="rect">
            <a:avLst/>
          </a:prstGeom>
          <a:noFill/>
        </p:spPr>
        <p:txBody>
          <a:bodyPr wrap="square" rtlCol="0">
            <a:spAutoFit/>
          </a:bodyPr>
          <a:lstStyle/>
          <a:p>
            <a:r>
              <a:rPr lang="en-IE" dirty="0"/>
              <a:t>Type in ‘</a:t>
            </a:r>
            <a:r>
              <a:rPr lang="en-IE" dirty="0" err="1"/>
              <a:t>Dlr</a:t>
            </a:r>
            <a:r>
              <a:rPr lang="en-IE" dirty="0"/>
              <a:t>’ and choose </a:t>
            </a:r>
            <a:r>
              <a:rPr lang="en-IE" dirty="0" err="1"/>
              <a:t>Dún</a:t>
            </a:r>
            <a:r>
              <a:rPr lang="en-IE" dirty="0"/>
              <a:t> Laoghaire-Rathdown  Library</a:t>
            </a:r>
          </a:p>
        </p:txBody>
      </p:sp>
      <p:sp>
        <p:nvSpPr>
          <p:cNvPr id="9" name="Arrow: Left-Right 8">
            <a:extLst>
              <a:ext uri="{FF2B5EF4-FFF2-40B4-BE49-F238E27FC236}">
                <a16:creationId xmlns:a16="http://schemas.microsoft.com/office/drawing/2014/main" id="{FF71C7BF-B18A-4262-A52F-D771BC5E9F22}"/>
              </a:ext>
            </a:extLst>
          </p:cNvPr>
          <p:cNvSpPr/>
          <p:nvPr/>
        </p:nvSpPr>
        <p:spPr>
          <a:xfrm>
            <a:off x="4819747" y="1062891"/>
            <a:ext cx="2816664" cy="2487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5C330AB7-3B41-4B03-9F96-27B6ED2B7AFC}"/>
              </a:ext>
            </a:extLst>
          </p:cNvPr>
          <p:cNvSpPr txBox="1"/>
          <p:nvPr/>
        </p:nvSpPr>
        <p:spPr>
          <a:xfrm>
            <a:off x="4833814" y="1631692"/>
            <a:ext cx="3001351" cy="369332"/>
          </a:xfrm>
          <a:prstGeom prst="rect">
            <a:avLst/>
          </a:prstGeom>
          <a:noFill/>
        </p:spPr>
        <p:txBody>
          <a:bodyPr wrap="square" rtlCol="0">
            <a:spAutoFit/>
          </a:bodyPr>
          <a:lstStyle/>
          <a:p>
            <a:r>
              <a:rPr lang="en-IE" dirty="0"/>
              <a:t>Type in your Library Number</a:t>
            </a:r>
          </a:p>
        </p:txBody>
      </p:sp>
      <p:sp>
        <p:nvSpPr>
          <p:cNvPr id="11" name="TextBox 10">
            <a:extLst>
              <a:ext uri="{FF2B5EF4-FFF2-40B4-BE49-F238E27FC236}">
                <a16:creationId xmlns:a16="http://schemas.microsoft.com/office/drawing/2014/main" id="{30F381D4-731A-480A-BBAA-A2F53D000782}"/>
              </a:ext>
            </a:extLst>
          </p:cNvPr>
          <p:cNvSpPr txBox="1"/>
          <p:nvPr/>
        </p:nvSpPr>
        <p:spPr>
          <a:xfrm>
            <a:off x="5161472" y="2203670"/>
            <a:ext cx="2816664" cy="369332"/>
          </a:xfrm>
          <a:prstGeom prst="rect">
            <a:avLst/>
          </a:prstGeom>
          <a:noFill/>
        </p:spPr>
        <p:txBody>
          <a:bodyPr wrap="square" rtlCol="0">
            <a:spAutoFit/>
          </a:bodyPr>
          <a:lstStyle/>
          <a:p>
            <a:r>
              <a:rPr lang="en-IE" dirty="0"/>
              <a:t>Type in 4 digit PIN </a:t>
            </a:r>
          </a:p>
        </p:txBody>
      </p:sp>
      <p:sp>
        <p:nvSpPr>
          <p:cNvPr id="15" name="Arrow: Left-Right 14">
            <a:extLst>
              <a:ext uri="{FF2B5EF4-FFF2-40B4-BE49-F238E27FC236}">
                <a16:creationId xmlns:a16="http://schemas.microsoft.com/office/drawing/2014/main" id="{415F6589-D463-4D7B-8F9A-79247A46F0E9}"/>
              </a:ext>
            </a:extLst>
          </p:cNvPr>
          <p:cNvSpPr/>
          <p:nvPr/>
        </p:nvSpPr>
        <p:spPr>
          <a:xfrm>
            <a:off x="4805681" y="1926367"/>
            <a:ext cx="2816664" cy="2218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Arrow: Left-Right 15">
            <a:extLst>
              <a:ext uri="{FF2B5EF4-FFF2-40B4-BE49-F238E27FC236}">
                <a16:creationId xmlns:a16="http://schemas.microsoft.com/office/drawing/2014/main" id="{DDE0582C-2225-4616-8623-98A80EB1039B}"/>
              </a:ext>
            </a:extLst>
          </p:cNvPr>
          <p:cNvSpPr/>
          <p:nvPr/>
        </p:nvSpPr>
        <p:spPr>
          <a:xfrm>
            <a:off x="4805681" y="2468261"/>
            <a:ext cx="2816664" cy="2247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5D5FDFD3-479D-4ECD-B117-9D4CD1C73AB1}"/>
              </a:ext>
            </a:extLst>
          </p:cNvPr>
          <p:cNvSpPr txBox="1"/>
          <p:nvPr/>
        </p:nvSpPr>
        <p:spPr>
          <a:xfrm>
            <a:off x="219913" y="287030"/>
            <a:ext cx="1397871" cy="584775"/>
          </a:xfrm>
          <a:prstGeom prst="rect">
            <a:avLst/>
          </a:prstGeom>
          <a:noFill/>
        </p:spPr>
        <p:txBody>
          <a:bodyPr wrap="square" rtlCol="0">
            <a:spAutoFit/>
          </a:bodyPr>
          <a:lstStyle/>
          <a:p>
            <a:r>
              <a:rPr lang="en-GB" sz="3200" dirty="0">
                <a:solidFill>
                  <a:srgbClr val="C00000"/>
                </a:solidFill>
              </a:rPr>
              <a:t>Step 3</a:t>
            </a:r>
          </a:p>
        </p:txBody>
      </p:sp>
    </p:spTree>
    <p:custDataLst>
      <p:tags r:id="rId1"/>
    </p:custDataLst>
    <p:extLst>
      <p:ext uri="{BB962C8B-B14F-4D97-AF65-F5344CB8AC3E}">
        <p14:creationId xmlns:p14="http://schemas.microsoft.com/office/powerpoint/2010/main" val="1833014605"/>
      </p:ext>
    </p:extLst>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57A805-AB12-4C21-AB58-0A00B9218104}"/>
              </a:ext>
            </a:extLst>
          </p:cNvPr>
          <p:cNvSpPr txBox="1"/>
          <p:nvPr/>
        </p:nvSpPr>
        <p:spPr>
          <a:xfrm>
            <a:off x="7229524" y="1517954"/>
            <a:ext cx="3013003" cy="1569660"/>
          </a:xfrm>
          <a:prstGeom prst="rect">
            <a:avLst/>
          </a:prstGeom>
          <a:solidFill>
            <a:schemeClr val="accent1"/>
          </a:solidFill>
        </p:spPr>
        <p:txBody>
          <a:bodyPr wrap="square" rtlCol="0">
            <a:spAutoFit/>
          </a:bodyPr>
          <a:lstStyle/>
          <a:p>
            <a:r>
              <a:rPr lang="en-US" sz="2400" dirty="0">
                <a:solidFill>
                  <a:schemeClr val="bg1"/>
                </a:solidFill>
              </a:rPr>
              <a:t>Click through this tutorial for tips on how to use </a:t>
            </a:r>
            <a:r>
              <a:rPr lang="en-US" sz="2400" dirty="0" err="1">
                <a:solidFill>
                  <a:schemeClr val="bg1"/>
                </a:solidFill>
              </a:rPr>
              <a:t>Borrowbox</a:t>
            </a:r>
            <a:r>
              <a:rPr lang="en-US" sz="2400" dirty="0">
                <a:solidFill>
                  <a:schemeClr val="bg1"/>
                </a:solidFill>
              </a:rPr>
              <a:t>.</a:t>
            </a:r>
            <a:endParaRPr lang="en-IE" sz="2400" dirty="0">
              <a:solidFill>
                <a:schemeClr val="bg1"/>
              </a:solidFill>
            </a:endParaRPr>
          </a:p>
        </p:txBody>
      </p:sp>
      <p:sp>
        <p:nvSpPr>
          <p:cNvPr id="12" name="TextBox 11">
            <a:extLst>
              <a:ext uri="{FF2B5EF4-FFF2-40B4-BE49-F238E27FC236}">
                <a16:creationId xmlns:a16="http://schemas.microsoft.com/office/drawing/2014/main" id="{5D5FDFD3-479D-4ECD-B117-9D4CD1C73AB1}"/>
              </a:ext>
            </a:extLst>
          </p:cNvPr>
          <p:cNvSpPr txBox="1"/>
          <p:nvPr/>
        </p:nvSpPr>
        <p:spPr>
          <a:xfrm>
            <a:off x="219913" y="287030"/>
            <a:ext cx="1397871" cy="584775"/>
          </a:xfrm>
          <a:prstGeom prst="rect">
            <a:avLst/>
          </a:prstGeom>
          <a:noFill/>
        </p:spPr>
        <p:txBody>
          <a:bodyPr wrap="square" rtlCol="0">
            <a:spAutoFit/>
          </a:bodyPr>
          <a:lstStyle/>
          <a:p>
            <a:r>
              <a:rPr lang="en-GB" sz="3200" dirty="0">
                <a:solidFill>
                  <a:srgbClr val="C00000"/>
                </a:solidFill>
              </a:rPr>
              <a:t>Step 4</a:t>
            </a:r>
          </a:p>
        </p:txBody>
      </p:sp>
      <p:pic>
        <p:nvPicPr>
          <p:cNvPr id="13" name="Picture 12">
            <a:extLst>
              <a:ext uri="{FF2B5EF4-FFF2-40B4-BE49-F238E27FC236}">
                <a16:creationId xmlns:a16="http://schemas.microsoft.com/office/drawing/2014/main" id="{A79C8836-4C47-4D2A-AB72-B329CC2C51B5}"/>
              </a:ext>
            </a:extLst>
          </p:cNvPr>
          <p:cNvPicPr>
            <a:picLocks noChangeAspect="1"/>
          </p:cNvPicPr>
          <p:nvPr/>
        </p:nvPicPr>
        <p:blipFill rotWithShape="1">
          <a:blip r:embed="rId3">
            <a:extLst>
              <a:ext uri="{28A0092B-C50C-407E-A947-70E740481C1C}">
                <a14:useLocalDpi xmlns:a14="http://schemas.microsoft.com/office/drawing/2010/main" val="0"/>
              </a:ext>
            </a:extLst>
          </a:blip>
          <a:srcRect t="2948"/>
          <a:stretch/>
        </p:blipFill>
        <p:spPr>
          <a:xfrm>
            <a:off x="1617784" y="202222"/>
            <a:ext cx="3855697" cy="6655777"/>
          </a:xfrm>
          <a:prstGeom prst="rect">
            <a:avLst/>
          </a:prstGeom>
          <a:ln>
            <a:noFill/>
          </a:ln>
          <a:effectLst>
            <a:outerShdw blurRad="292100" dist="139700" dir="2700000" algn="tl" rotWithShape="0">
              <a:srgbClr val="333333">
                <a:alpha val="65000"/>
              </a:srgbClr>
            </a:outerShdw>
          </a:effectLst>
        </p:spPr>
      </p:pic>
      <p:sp>
        <p:nvSpPr>
          <p:cNvPr id="4" name="Arrow: Left 3">
            <a:extLst>
              <a:ext uri="{FF2B5EF4-FFF2-40B4-BE49-F238E27FC236}">
                <a16:creationId xmlns:a16="http://schemas.microsoft.com/office/drawing/2014/main" id="{8D11BF02-919B-4C96-986D-B84B79B2C0A8}"/>
              </a:ext>
            </a:extLst>
          </p:cNvPr>
          <p:cNvSpPr/>
          <p:nvPr/>
        </p:nvSpPr>
        <p:spPr>
          <a:xfrm>
            <a:off x="5664493" y="1856689"/>
            <a:ext cx="1565031" cy="4644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03925981"/>
      </p:ext>
    </p:extLst>
  </p:cSld>
  <p:clrMapOvr>
    <a:masterClrMapping/>
  </p:clrMapOvr>
  <p:transition advClick="0" advTm="8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1C90F0-2C87-4AF6-9460-F80D643E6C0E}"/>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solidFill>
                  <a:srgbClr val="FFFFFF"/>
                </a:solidFill>
                <a:latin typeface="+mj-lt"/>
                <a:ea typeface="+mj-ea"/>
                <a:cs typeface="+mj-cs"/>
              </a:rPr>
              <a:t>Click Borrow and Download Now to Start Reading or Listening</a:t>
            </a:r>
          </a:p>
        </p:txBody>
      </p:sp>
      <p:sp>
        <p:nvSpPr>
          <p:cNvPr id="11" name="TextBox 10">
            <a:extLst>
              <a:ext uri="{FF2B5EF4-FFF2-40B4-BE49-F238E27FC236}">
                <a16:creationId xmlns:a16="http://schemas.microsoft.com/office/drawing/2014/main" id="{74E33FEB-B559-4BBB-A223-3915A1234143}"/>
              </a:ext>
            </a:extLst>
          </p:cNvPr>
          <p:cNvSpPr txBox="1"/>
          <p:nvPr/>
        </p:nvSpPr>
        <p:spPr>
          <a:xfrm>
            <a:off x="84389" y="31901"/>
            <a:ext cx="1397871" cy="584775"/>
          </a:xfrm>
          <a:prstGeom prst="rect">
            <a:avLst/>
          </a:prstGeom>
          <a:noFill/>
        </p:spPr>
        <p:txBody>
          <a:bodyPr wrap="square" rtlCol="0">
            <a:spAutoFit/>
          </a:bodyPr>
          <a:lstStyle/>
          <a:p>
            <a:r>
              <a:rPr lang="en-GB" sz="3200" dirty="0">
                <a:solidFill>
                  <a:srgbClr val="C00000"/>
                </a:solidFill>
              </a:rPr>
              <a:t>Step 5</a:t>
            </a:r>
          </a:p>
        </p:txBody>
      </p:sp>
      <p:pic>
        <p:nvPicPr>
          <p:cNvPr id="15" name="Picture 14">
            <a:extLst>
              <a:ext uri="{FF2B5EF4-FFF2-40B4-BE49-F238E27FC236}">
                <a16:creationId xmlns:a16="http://schemas.microsoft.com/office/drawing/2014/main" id="{F8C2EF6B-DB75-4132-9CE4-F38A0C0C8010}"/>
              </a:ext>
            </a:extLst>
          </p:cNvPr>
          <p:cNvPicPr>
            <a:picLocks noChangeAspect="1"/>
          </p:cNvPicPr>
          <p:nvPr/>
        </p:nvPicPr>
        <p:blipFill rotWithShape="1">
          <a:blip r:embed="rId4">
            <a:extLst>
              <a:ext uri="{28A0092B-C50C-407E-A947-70E740481C1C}">
                <a14:useLocalDpi xmlns:a14="http://schemas.microsoft.com/office/drawing/2010/main" val="0"/>
              </a:ext>
            </a:extLst>
          </a:blip>
          <a:srcRect t="3333"/>
          <a:stretch/>
        </p:blipFill>
        <p:spPr>
          <a:xfrm>
            <a:off x="7889445" y="228598"/>
            <a:ext cx="3855697" cy="6629401"/>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D9B8EA81-BE17-494E-8797-6B172099A28F}"/>
              </a:ext>
            </a:extLst>
          </p:cNvPr>
          <p:cNvGrpSpPr/>
          <p:nvPr/>
        </p:nvGrpSpPr>
        <p:grpSpPr>
          <a:xfrm>
            <a:off x="1349485" y="24852"/>
            <a:ext cx="3855697" cy="6812759"/>
            <a:chOff x="1349485" y="-27900"/>
            <a:chExt cx="3855697" cy="6812759"/>
          </a:xfrm>
        </p:grpSpPr>
        <p:pic>
          <p:nvPicPr>
            <p:cNvPr id="10" name="Picture 9">
              <a:extLst>
                <a:ext uri="{FF2B5EF4-FFF2-40B4-BE49-F238E27FC236}">
                  <a16:creationId xmlns:a16="http://schemas.microsoft.com/office/drawing/2014/main" id="{3866A2E2-E941-48D1-87BC-15498E616E7A}"/>
                </a:ext>
              </a:extLst>
            </p:cNvPr>
            <p:cNvPicPr>
              <a:picLocks noChangeAspect="1"/>
            </p:cNvPicPr>
            <p:nvPr/>
          </p:nvPicPr>
          <p:blipFill rotWithShape="1">
            <a:blip r:embed="rId5">
              <a:extLst>
                <a:ext uri="{28A0092B-C50C-407E-A947-70E740481C1C}">
                  <a14:useLocalDpi xmlns:a14="http://schemas.microsoft.com/office/drawing/2010/main" val="0"/>
                </a:ext>
              </a:extLst>
            </a:blip>
            <a:srcRect t="3333"/>
            <a:stretch/>
          </p:blipFill>
          <p:spPr>
            <a:xfrm>
              <a:off x="1349485" y="155459"/>
              <a:ext cx="3855697" cy="6629400"/>
            </a:xfrm>
            <a:prstGeom prst="rect">
              <a:avLst/>
            </a:prstGeom>
            <a:ln>
              <a:noFill/>
            </a:ln>
            <a:effectLst>
              <a:outerShdw blurRad="292100" dist="139700" dir="2700000" algn="tl" rotWithShape="0">
                <a:srgbClr val="333333">
                  <a:alpha val="65000"/>
                </a:srgbClr>
              </a:outerShdw>
            </a:effectLst>
          </p:spPr>
        </p:pic>
        <p:sp>
          <p:nvSpPr>
            <p:cNvPr id="14" name="Oval 13">
              <a:extLst>
                <a:ext uri="{FF2B5EF4-FFF2-40B4-BE49-F238E27FC236}">
                  <a16:creationId xmlns:a16="http://schemas.microsoft.com/office/drawing/2014/main" id="{99B819B5-9795-4A4F-87D9-EC2C175B1969}"/>
                </a:ext>
              </a:extLst>
            </p:cNvPr>
            <p:cNvSpPr/>
            <p:nvPr/>
          </p:nvSpPr>
          <p:spPr>
            <a:xfrm>
              <a:off x="3017324" y="-27900"/>
              <a:ext cx="1381726" cy="7043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Oval 15">
              <a:extLst>
                <a:ext uri="{FF2B5EF4-FFF2-40B4-BE49-F238E27FC236}">
                  <a16:creationId xmlns:a16="http://schemas.microsoft.com/office/drawing/2014/main" id="{D2D67E71-6CF6-4B87-88D5-16122668057F}"/>
                </a:ext>
              </a:extLst>
            </p:cNvPr>
            <p:cNvSpPr/>
            <p:nvPr/>
          </p:nvSpPr>
          <p:spPr>
            <a:xfrm>
              <a:off x="2470749" y="6198036"/>
              <a:ext cx="1613167" cy="58682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9" name="Oval 8">
            <a:extLst>
              <a:ext uri="{FF2B5EF4-FFF2-40B4-BE49-F238E27FC236}">
                <a16:creationId xmlns:a16="http://schemas.microsoft.com/office/drawing/2014/main" id="{3A1459FD-936B-4D7B-81E7-8D5DC4D0F4AE}"/>
              </a:ext>
            </a:extLst>
          </p:cNvPr>
          <p:cNvSpPr/>
          <p:nvPr/>
        </p:nvSpPr>
        <p:spPr>
          <a:xfrm>
            <a:off x="9051197" y="99495"/>
            <a:ext cx="1613167" cy="58682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9" name="Group 18">
            <a:extLst>
              <a:ext uri="{FF2B5EF4-FFF2-40B4-BE49-F238E27FC236}">
                <a16:creationId xmlns:a16="http://schemas.microsoft.com/office/drawing/2014/main" id="{E3DCB82A-9D3E-412A-80EB-698657D7C6FB}"/>
              </a:ext>
            </a:extLst>
          </p:cNvPr>
          <p:cNvGrpSpPr/>
          <p:nvPr/>
        </p:nvGrpSpPr>
        <p:grpSpPr>
          <a:xfrm>
            <a:off x="4083916" y="5671038"/>
            <a:ext cx="3522229" cy="1058405"/>
            <a:chOff x="4083916" y="5671038"/>
            <a:chExt cx="3522229" cy="1058405"/>
          </a:xfrm>
        </p:grpSpPr>
        <p:sp>
          <p:nvSpPr>
            <p:cNvPr id="12" name="Rectangle 11">
              <a:extLst>
                <a:ext uri="{FF2B5EF4-FFF2-40B4-BE49-F238E27FC236}">
                  <a16:creationId xmlns:a16="http://schemas.microsoft.com/office/drawing/2014/main" id="{95BE1035-1E74-4507-800D-3E1F3723CE45}"/>
                </a:ext>
              </a:extLst>
            </p:cNvPr>
            <p:cNvSpPr/>
            <p:nvPr/>
          </p:nvSpPr>
          <p:spPr>
            <a:xfrm>
              <a:off x="5477238" y="5671038"/>
              <a:ext cx="2128907" cy="1058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Click on eBooks to browse eBooks</a:t>
              </a:r>
            </a:p>
          </p:txBody>
        </p:sp>
        <p:sp>
          <p:nvSpPr>
            <p:cNvPr id="18" name="Arrow: Left 17">
              <a:extLst>
                <a:ext uri="{FF2B5EF4-FFF2-40B4-BE49-F238E27FC236}">
                  <a16:creationId xmlns:a16="http://schemas.microsoft.com/office/drawing/2014/main" id="{A3920A10-8384-4CDA-9C4E-DA3356315AEB}"/>
                </a:ext>
              </a:extLst>
            </p:cNvPr>
            <p:cNvSpPr/>
            <p:nvPr/>
          </p:nvSpPr>
          <p:spPr>
            <a:xfrm>
              <a:off x="4083916" y="6250787"/>
              <a:ext cx="1398944" cy="3990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1" name="Rectangle 20">
            <a:extLst>
              <a:ext uri="{FF2B5EF4-FFF2-40B4-BE49-F238E27FC236}">
                <a16:creationId xmlns:a16="http://schemas.microsoft.com/office/drawing/2014/main" id="{2F138EBF-1F44-4F50-8C87-6BDF2CA2649A}"/>
              </a:ext>
            </a:extLst>
          </p:cNvPr>
          <p:cNvSpPr/>
          <p:nvPr/>
        </p:nvSpPr>
        <p:spPr>
          <a:xfrm>
            <a:off x="5633216" y="228598"/>
            <a:ext cx="2128907" cy="1058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Click on Young Adult to filter your search</a:t>
            </a:r>
          </a:p>
        </p:txBody>
      </p:sp>
      <p:sp>
        <p:nvSpPr>
          <p:cNvPr id="22" name="Arrow: Left 21">
            <a:extLst>
              <a:ext uri="{FF2B5EF4-FFF2-40B4-BE49-F238E27FC236}">
                <a16:creationId xmlns:a16="http://schemas.microsoft.com/office/drawing/2014/main" id="{5A21E53D-3D73-4FCB-9493-C13A9A1635EA}"/>
              </a:ext>
            </a:extLst>
          </p:cNvPr>
          <p:cNvSpPr/>
          <p:nvPr/>
        </p:nvSpPr>
        <p:spPr>
          <a:xfrm>
            <a:off x="4249481" y="368720"/>
            <a:ext cx="1398944" cy="3990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2689263118"/>
      </p:ext>
    </p:extLst>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1C90F0-2C87-4AF6-9460-F80D643E6C0E}"/>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solidFill>
                  <a:srgbClr val="FFFFFF"/>
                </a:solidFill>
                <a:latin typeface="+mj-lt"/>
                <a:ea typeface="+mj-ea"/>
                <a:cs typeface="+mj-cs"/>
              </a:rPr>
              <a:t>Click Borrow and Download Now to Start Reading or Listening</a:t>
            </a:r>
          </a:p>
        </p:txBody>
      </p:sp>
      <p:sp>
        <p:nvSpPr>
          <p:cNvPr id="11" name="TextBox 10">
            <a:extLst>
              <a:ext uri="{FF2B5EF4-FFF2-40B4-BE49-F238E27FC236}">
                <a16:creationId xmlns:a16="http://schemas.microsoft.com/office/drawing/2014/main" id="{74E33FEB-B559-4BBB-A223-3915A1234143}"/>
              </a:ext>
            </a:extLst>
          </p:cNvPr>
          <p:cNvSpPr txBox="1"/>
          <p:nvPr/>
        </p:nvSpPr>
        <p:spPr>
          <a:xfrm>
            <a:off x="84389" y="31901"/>
            <a:ext cx="1397871" cy="584775"/>
          </a:xfrm>
          <a:prstGeom prst="rect">
            <a:avLst/>
          </a:prstGeom>
          <a:noFill/>
        </p:spPr>
        <p:txBody>
          <a:bodyPr wrap="square" rtlCol="0">
            <a:spAutoFit/>
          </a:bodyPr>
          <a:lstStyle/>
          <a:p>
            <a:r>
              <a:rPr lang="en-GB" sz="3200" dirty="0">
                <a:solidFill>
                  <a:srgbClr val="C00000"/>
                </a:solidFill>
              </a:rPr>
              <a:t>Step 6</a:t>
            </a:r>
          </a:p>
        </p:txBody>
      </p:sp>
      <p:pic>
        <p:nvPicPr>
          <p:cNvPr id="3" name="Picture 2">
            <a:extLst>
              <a:ext uri="{FF2B5EF4-FFF2-40B4-BE49-F238E27FC236}">
                <a16:creationId xmlns:a16="http://schemas.microsoft.com/office/drawing/2014/main" id="{721324AA-2AC4-49DA-945E-750C71431966}"/>
              </a:ext>
            </a:extLst>
          </p:cNvPr>
          <p:cNvPicPr>
            <a:picLocks noChangeAspect="1"/>
          </p:cNvPicPr>
          <p:nvPr/>
        </p:nvPicPr>
        <p:blipFill rotWithShape="1">
          <a:blip r:embed="rId4">
            <a:extLst>
              <a:ext uri="{28A0092B-C50C-407E-A947-70E740481C1C}">
                <a14:useLocalDpi xmlns:a14="http://schemas.microsoft.com/office/drawing/2010/main" val="0"/>
              </a:ext>
            </a:extLst>
          </a:blip>
          <a:srcRect t="3036"/>
          <a:stretch/>
        </p:blipFill>
        <p:spPr>
          <a:xfrm>
            <a:off x="338741" y="685798"/>
            <a:ext cx="3420743" cy="589963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E57CDAC-C4DF-4FB4-8863-48C7EA0275DE}"/>
              </a:ext>
            </a:extLst>
          </p:cNvPr>
          <p:cNvPicPr>
            <a:picLocks noChangeAspect="1"/>
          </p:cNvPicPr>
          <p:nvPr/>
        </p:nvPicPr>
        <p:blipFill rotWithShape="1">
          <a:blip r:embed="rId5">
            <a:extLst>
              <a:ext uri="{28A0092B-C50C-407E-A947-70E740481C1C}">
                <a14:useLocalDpi xmlns:a14="http://schemas.microsoft.com/office/drawing/2010/main" val="0"/>
              </a:ext>
            </a:extLst>
          </a:blip>
          <a:srcRect t="3036"/>
          <a:stretch/>
        </p:blipFill>
        <p:spPr>
          <a:xfrm>
            <a:off x="4608613" y="695107"/>
            <a:ext cx="3420743" cy="589963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D96716E-CBBB-479B-A5E7-719A1115784B}"/>
              </a:ext>
            </a:extLst>
          </p:cNvPr>
          <p:cNvPicPr>
            <a:picLocks noChangeAspect="1"/>
          </p:cNvPicPr>
          <p:nvPr/>
        </p:nvPicPr>
        <p:blipFill rotWithShape="1">
          <a:blip r:embed="rId6">
            <a:extLst>
              <a:ext uri="{28A0092B-C50C-407E-A947-70E740481C1C}">
                <a14:useLocalDpi xmlns:a14="http://schemas.microsoft.com/office/drawing/2010/main" val="0"/>
              </a:ext>
            </a:extLst>
          </a:blip>
          <a:srcRect t="3036"/>
          <a:stretch/>
        </p:blipFill>
        <p:spPr>
          <a:xfrm>
            <a:off x="8616090" y="677006"/>
            <a:ext cx="3425841" cy="5908430"/>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3A1459FD-936B-4D7B-81E7-8D5DC4D0F4AE}"/>
              </a:ext>
            </a:extLst>
          </p:cNvPr>
          <p:cNvSpPr/>
          <p:nvPr/>
        </p:nvSpPr>
        <p:spPr>
          <a:xfrm>
            <a:off x="2034936" y="5991038"/>
            <a:ext cx="1613167" cy="58682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Oval 22">
            <a:extLst>
              <a:ext uri="{FF2B5EF4-FFF2-40B4-BE49-F238E27FC236}">
                <a16:creationId xmlns:a16="http://schemas.microsoft.com/office/drawing/2014/main" id="{C59CA963-FCA9-41A0-874F-078770803E9B}"/>
              </a:ext>
            </a:extLst>
          </p:cNvPr>
          <p:cNvSpPr/>
          <p:nvPr/>
        </p:nvSpPr>
        <p:spPr>
          <a:xfrm>
            <a:off x="5512400" y="5404215"/>
            <a:ext cx="1613167" cy="58682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E0A46EB7-F81D-4118-BCD2-B85B9585AC81}"/>
              </a:ext>
            </a:extLst>
          </p:cNvPr>
          <p:cNvSpPr txBox="1"/>
          <p:nvPr/>
        </p:nvSpPr>
        <p:spPr>
          <a:xfrm>
            <a:off x="3759484" y="93456"/>
            <a:ext cx="3854654" cy="584775"/>
          </a:xfrm>
          <a:prstGeom prst="rect">
            <a:avLst/>
          </a:prstGeom>
          <a:noFill/>
        </p:spPr>
        <p:txBody>
          <a:bodyPr wrap="square" rtlCol="0">
            <a:spAutoFit/>
          </a:bodyPr>
          <a:lstStyle/>
          <a:p>
            <a:r>
              <a:rPr lang="en-US" sz="3200" dirty="0">
                <a:solidFill>
                  <a:srgbClr val="C00000"/>
                </a:solidFill>
              </a:rPr>
              <a:t>Borrowing an eBook…</a:t>
            </a:r>
            <a:endParaRPr lang="en-IE" sz="3200" dirty="0">
              <a:solidFill>
                <a:srgbClr val="C00000"/>
              </a:solidFill>
            </a:endParaRPr>
          </a:p>
        </p:txBody>
      </p:sp>
    </p:spTree>
    <p:custDataLst>
      <p:tags r:id="rId1"/>
    </p:custDataLst>
    <p:extLst>
      <p:ext uri="{BB962C8B-B14F-4D97-AF65-F5344CB8AC3E}">
        <p14:creationId xmlns:p14="http://schemas.microsoft.com/office/powerpoint/2010/main" val="4142857656"/>
      </p:ext>
    </p:extLst>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1C90F0-2C87-4AF6-9460-F80D643E6C0E}"/>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solidFill>
                  <a:srgbClr val="FFFFFF"/>
                </a:solidFill>
                <a:latin typeface="+mj-lt"/>
                <a:ea typeface="+mj-ea"/>
                <a:cs typeface="+mj-cs"/>
              </a:rPr>
              <a:t>Click Borrow and Download Now to Start Reading or Listening</a:t>
            </a:r>
          </a:p>
        </p:txBody>
      </p:sp>
      <p:sp>
        <p:nvSpPr>
          <p:cNvPr id="11" name="TextBox 10">
            <a:extLst>
              <a:ext uri="{FF2B5EF4-FFF2-40B4-BE49-F238E27FC236}">
                <a16:creationId xmlns:a16="http://schemas.microsoft.com/office/drawing/2014/main" id="{74E33FEB-B559-4BBB-A223-3915A1234143}"/>
              </a:ext>
            </a:extLst>
          </p:cNvPr>
          <p:cNvSpPr txBox="1"/>
          <p:nvPr/>
        </p:nvSpPr>
        <p:spPr>
          <a:xfrm>
            <a:off x="84389" y="31901"/>
            <a:ext cx="1397871" cy="584775"/>
          </a:xfrm>
          <a:prstGeom prst="rect">
            <a:avLst/>
          </a:prstGeom>
          <a:noFill/>
        </p:spPr>
        <p:txBody>
          <a:bodyPr wrap="square" rtlCol="0">
            <a:spAutoFit/>
          </a:bodyPr>
          <a:lstStyle/>
          <a:p>
            <a:r>
              <a:rPr lang="en-GB" sz="3200" dirty="0">
                <a:solidFill>
                  <a:srgbClr val="C00000"/>
                </a:solidFill>
              </a:rPr>
              <a:t>Step 7</a:t>
            </a:r>
          </a:p>
        </p:txBody>
      </p:sp>
      <p:sp>
        <p:nvSpPr>
          <p:cNvPr id="13" name="TextBox 12">
            <a:extLst>
              <a:ext uri="{FF2B5EF4-FFF2-40B4-BE49-F238E27FC236}">
                <a16:creationId xmlns:a16="http://schemas.microsoft.com/office/drawing/2014/main" id="{E0A46EB7-F81D-4118-BCD2-B85B9585AC81}"/>
              </a:ext>
            </a:extLst>
          </p:cNvPr>
          <p:cNvSpPr txBox="1"/>
          <p:nvPr/>
        </p:nvSpPr>
        <p:spPr>
          <a:xfrm>
            <a:off x="2971800" y="93456"/>
            <a:ext cx="5081954" cy="584775"/>
          </a:xfrm>
          <a:prstGeom prst="rect">
            <a:avLst/>
          </a:prstGeom>
          <a:noFill/>
        </p:spPr>
        <p:txBody>
          <a:bodyPr wrap="square" rtlCol="0">
            <a:spAutoFit/>
          </a:bodyPr>
          <a:lstStyle/>
          <a:p>
            <a:r>
              <a:rPr lang="en-US" sz="3200" dirty="0">
                <a:solidFill>
                  <a:srgbClr val="C00000"/>
                </a:solidFill>
              </a:rPr>
              <a:t>Borrowing an eAudioBook…</a:t>
            </a:r>
            <a:endParaRPr lang="en-IE" sz="3200" dirty="0">
              <a:solidFill>
                <a:srgbClr val="C00000"/>
              </a:solidFill>
            </a:endParaRPr>
          </a:p>
        </p:txBody>
      </p:sp>
      <p:pic>
        <p:nvPicPr>
          <p:cNvPr id="4" name="Picture 3">
            <a:extLst>
              <a:ext uri="{FF2B5EF4-FFF2-40B4-BE49-F238E27FC236}">
                <a16:creationId xmlns:a16="http://schemas.microsoft.com/office/drawing/2014/main" id="{D170EED8-1A0A-456A-91A4-C1E3DBA1D5E8}"/>
              </a:ext>
            </a:extLst>
          </p:cNvPr>
          <p:cNvPicPr>
            <a:picLocks noChangeAspect="1"/>
          </p:cNvPicPr>
          <p:nvPr/>
        </p:nvPicPr>
        <p:blipFill rotWithShape="1">
          <a:blip r:embed="rId4">
            <a:extLst>
              <a:ext uri="{28A0092B-C50C-407E-A947-70E740481C1C}">
                <a14:useLocalDpi xmlns:a14="http://schemas.microsoft.com/office/drawing/2010/main" val="0"/>
              </a:ext>
            </a:extLst>
          </a:blip>
          <a:srcRect t="2692"/>
          <a:stretch/>
        </p:blipFill>
        <p:spPr>
          <a:xfrm>
            <a:off x="293870" y="677006"/>
            <a:ext cx="3408659" cy="5899638"/>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3A1459FD-936B-4D7B-81E7-8D5DC4D0F4AE}"/>
              </a:ext>
            </a:extLst>
          </p:cNvPr>
          <p:cNvSpPr/>
          <p:nvPr/>
        </p:nvSpPr>
        <p:spPr>
          <a:xfrm>
            <a:off x="720965" y="6070167"/>
            <a:ext cx="1221425" cy="58682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5" name="Group 14">
            <a:extLst>
              <a:ext uri="{FF2B5EF4-FFF2-40B4-BE49-F238E27FC236}">
                <a16:creationId xmlns:a16="http://schemas.microsoft.com/office/drawing/2014/main" id="{FBB41FA9-96F9-40B6-814F-7A3EBAE153A7}"/>
              </a:ext>
            </a:extLst>
          </p:cNvPr>
          <p:cNvGrpSpPr/>
          <p:nvPr/>
        </p:nvGrpSpPr>
        <p:grpSpPr>
          <a:xfrm>
            <a:off x="4168151" y="677006"/>
            <a:ext cx="3408659" cy="5899638"/>
            <a:chOff x="4168151" y="677006"/>
            <a:chExt cx="3408659" cy="5899638"/>
          </a:xfrm>
        </p:grpSpPr>
        <p:pic>
          <p:nvPicPr>
            <p:cNvPr id="10" name="Picture 9">
              <a:extLst>
                <a:ext uri="{FF2B5EF4-FFF2-40B4-BE49-F238E27FC236}">
                  <a16:creationId xmlns:a16="http://schemas.microsoft.com/office/drawing/2014/main" id="{81396ED8-A6C5-4CDF-AC81-F19F5837FB35}"/>
                </a:ext>
              </a:extLst>
            </p:cNvPr>
            <p:cNvPicPr>
              <a:picLocks noChangeAspect="1"/>
            </p:cNvPicPr>
            <p:nvPr/>
          </p:nvPicPr>
          <p:blipFill rotWithShape="1">
            <a:blip r:embed="rId5">
              <a:extLst>
                <a:ext uri="{28A0092B-C50C-407E-A947-70E740481C1C}">
                  <a14:useLocalDpi xmlns:a14="http://schemas.microsoft.com/office/drawing/2010/main" val="0"/>
                </a:ext>
              </a:extLst>
            </a:blip>
            <a:srcRect t="2692"/>
            <a:stretch/>
          </p:blipFill>
          <p:spPr>
            <a:xfrm>
              <a:off x="4168151" y="677006"/>
              <a:ext cx="3408659" cy="5899638"/>
            </a:xfrm>
            <a:prstGeom prst="rect">
              <a:avLst/>
            </a:prstGeom>
            <a:ln>
              <a:noFill/>
            </a:ln>
            <a:effectLst>
              <a:outerShdw blurRad="292100" dist="139700" dir="2700000" algn="tl" rotWithShape="0">
                <a:srgbClr val="333333">
                  <a:alpha val="65000"/>
                </a:srgbClr>
              </a:outerShdw>
            </a:effectLst>
          </p:spPr>
        </p:pic>
        <p:sp>
          <p:nvSpPr>
            <p:cNvPr id="23" name="Oval 22">
              <a:extLst>
                <a:ext uri="{FF2B5EF4-FFF2-40B4-BE49-F238E27FC236}">
                  <a16:creationId xmlns:a16="http://schemas.microsoft.com/office/drawing/2014/main" id="{C59CA963-FCA9-41A0-874F-078770803E9B}"/>
                </a:ext>
              </a:extLst>
            </p:cNvPr>
            <p:cNvSpPr/>
            <p:nvPr/>
          </p:nvSpPr>
          <p:spPr>
            <a:xfrm>
              <a:off x="5052631" y="4554415"/>
              <a:ext cx="1613167" cy="83526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14" name="Picture 13">
            <a:extLst>
              <a:ext uri="{FF2B5EF4-FFF2-40B4-BE49-F238E27FC236}">
                <a16:creationId xmlns:a16="http://schemas.microsoft.com/office/drawing/2014/main" id="{22491379-65AF-4D8C-89CB-FB4A44E4BAA0}"/>
              </a:ext>
            </a:extLst>
          </p:cNvPr>
          <p:cNvPicPr>
            <a:picLocks noChangeAspect="1"/>
          </p:cNvPicPr>
          <p:nvPr/>
        </p:nvPicPr>
        <p:blipFill rotWithShape="1">
          <a:blip r:embed="rId6">
            <a:extLst>
              <a:ext uri="{28A0092B-C50C-407E-A947-70E740481C1C}">
                <a14:useLocalDpi xmlns:a14="http://schemas.microsoft.com/office/drawing/2010/main" val="0"/>
              </a:ext>
            </a:extLst>
          </a:blip>
          <a:srcRect t="2948"/>
          <a:stretch/>
        </p:blipFill>
        <p:spPr>
          <a:xfrm>
            <a:off x="8117461" y="677006"/>
            <a:ext cx="3417665" cy="5899638"/>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BD1C57FC-7CDE-4879-BC5F-81ED96E85E40}"/>
              </a:ext>
            </a:extLst>
          </p:cNvPr>
          <p:cNvSpPr/>
          <p:nvPr/>
        </p:nvSpPr>
        <p:spPr>
          <a:xfrm>
            <a:off x="8883185" y="5027000"/>
            <a:ext cx="1896184" cy="72536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1818755747"/>
      </p:ext>
    </p:extLst>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A5B89F-5B93-41A1-B475-23FB38346BAF}"/>
              </a:ext>
            </a:extLst>
          </p:cNvPr>
          <p:cNvSpPr txBox="1"/>
          <p:nvPr/>
        </p:nvSpPr>
        <p:spPr>
          <a:xfrm>
            <a:off x="219913" y="287030"/>
            <a:ext cx="1397871" cy="584775"/>
          </a:xfrm>
          <a:prstGeom prst="rect">
            <a:avLst/>
          </a:prstGeom>
          <a:noFill/>
        </p:spPr>
        <p:txBody>
          <a:bodyPr wrap="square" rtlCol="0">
            <a:spAutoFit/>
          </a:bodyPr>
          <a:lstStyle/>
          <a:p>
            <a:r>
              <a:rPr lang="en-GB" sz="3200" dirty="0">
                <a:solidFill>
                  <a:srgbClr val="C00000"/>
                </a:solidFill>
              </a:rPr>
              <a:t>Step 8</a:t>
            </a:r>
          </a:p>
        </p:txBody>
      </p:sp>
      <p:pic>
        <p:nvPicPr>
          <p:cNvPr id="7" name="Picture 6">
            <a:extLst>
              <a:ext uri="{FF2B5EF4-FFF2-40B4-BE49-F238E27FC236}">
                <a16:creationId xmlns:a16="http://schemas.microsoft.com/office/drawing/2014/main" id="{AAC4FAA6-43F8-48DF-BA13-B9C2188D198B}"/>
              </a:ext>
            </a:extLst>
          </p:cNvPr>
          <p:cNvPicPr>
            <a:picLocks noChangeAspect="1"/>
          </p:cNvPicPr>
          <p:nvPr/>
        </p:nvPicPr>
        <p:blipFill>
          <a:blip r:embed="rId4"/>
          <a:stretch>
            <a:fillRect/>
          </a:stretch>
        </p:blipFill>
        <p:spPr>
          <a:xfrm>
            <a:off x="3738562" y="0"/>
            <a:ext cx="4714875" cy="68580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FDDD82D-9D78-40A7-8205-13E2FF0AB9E4}"/>
              </a:ext>
            </a:extLst>
          </p:cNvPr>
          <p:cNvSpPr txBox="1"/>
          <p:nvPr/>
        </p:nvSpPr>
        <p:spPr>
          <a:xfrm>
            <a:off x="9583615" y="949569"/>
            <a:ext cx="2127739" cy="1200329"/>
          </a:xfrm>
          <a:prstGeom prst="rect">
            <a:avLst/>
          </a:prstGeom>
          <a:solidFill>
            <a:schemeClr val="accent1"/>
          </a:solidFill>
        </p:spPr>
        <p:txBody>
          <a:bodyPr wrap="square" rtlCol="0">
            <a:spAutoFit/>
          </a:bodyPr>
          <a:lstStyle/>
          <a:p>
            <a:r>
              <a:rPr lang="en-US" sz="2400" dirty="0">
                <a:solidFill>
                  <a:schemeClr val="bg1"/>
                </a:solidFill>
              </a:rPr>
              <a:t>Here is a quick overview of the steps.</a:t>
            </a:r>
            <a:endParaRPr lang="en-IE" sz="2400" dirty="0">
              <a:solidFill>
                <a:schemeClr val="bg1"/>
              </a:solidFill>
            </a:endParaRPr>
          </a:p>
        </p:txBody>
      </p:sp>
      <p:sp>
        <p:nvSpPr>
          <p:cNvPr id="11" name="Arrow: Left 10">
            <a:extLst>
              <a:ext uri="{FF2B5EF4-FFF2-40B4-BE49-F238E27FC236}">
                <a16:creationId xmlns:a16="http://schemas.microsoft.com/office/drawing/2014/main" id="{3ECE6FDD-B06E-43B8-BD5A-088A92D7DD45}"/>
              </a:ext>
            </a:extLst>
          </p:cNvPr>
          <p:cNvSpPr/>
          <p:nvPr/>
        </p:nvSpPr>
        <p:spPr>
          <a:xfrm>
            <a:off x="8453437" y="1301263"/>
            <a:ext cx="1130178" cy="3604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4158172219"/>
      </p:ext>
    </p:extLst>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11.8|17.1"/>
</p:tagLst>
</file>

<file path=ppt/tags/tag2.xml><?xml version="1.0" encoding="utf-8"?>
<p:tagLst xmlns:a="http://schemas.openxmlformats.org/drawingml/2006/main" xmlns:r="http://schemas.openxmlformats.org/officeDocument/2006/relationships" xmlns:p="http://schemas.openxmlformats.org/presentationml/2006/main">
  <p:tag name="TIMING" val="|6.5|4.6|2.4"/>
</p:tagLst>
</file>

<file path=ppt/tags/tag3.xml><?xml version="1.0" encoding="utf-8"?>
<p:tagLst xmlns:a="http://schemas.openxmlformats.org/drawingml/2006/main" xmlns:r="http://schemas.openxmlformats.org/officeDocument/2006/relationships" xmlns:p="http://schemas.openxmlformats.org/presentationml/2006/main">
  <p:tag name="TIMING" val="|8.5|5.9|9"/>
</p:tagLst>
</file>

<file path=ppt/tags/tag4.xml><?xml version="1.0" encoding="utf-8"?>
<p:tagLst xmlns:a="http://schemas.openxmlformats.org/drawingml/2006/main" xmlns:r="http://schemas.openxmlformats.org/officeDocument/2006/relationships" xmlns:p="http://schemas.openxmlformats.org/presentationml/2006/main">
  <p:tag name="TIMING" val="|3|10.4|8.1"/>
</p:tagLst>
</file>

<file path=ppt/tags/tag5.xml><?xml version="1.0" encoding="utf-8"?>
<p:tagLst xmlns:a="http://schemas.openxmlformats.org/drawingml/2006/main" xmlns:r="http://schemas.openxmlformats.org/officeDocument/2006/relationships" xmlns:p="http://schemas.openxmlformats.org/presentationml/2006/main">
  <p:tag name="TIMING" val="|3.3|6.8|23.4"/>
</p:tagLst>
</file>

<file path=ppt/tags/tag6.xml><?xml version="1.0" encoding="utf-8"?>
<p:tagLst xmlns:a="http://schemas.openxmlformats.org/drawingml/2006/main" xmlns:r="http://schemas.openxmlformats.org/officeDocument/2006/relationships" xmlns:p="http://schemas.openxmlformats.org/presentationml/2006/main">
  <p:tag name="TIMING" val="|3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76639B9C90144A930B31C53B518AE4" ma:contentTypeVersion="26" ma:contentTypeDescription="Create a new document." ma:contentTypeScope="" ma:versionID="c602c389a3f0c3178309bd24bc2d4841">
  <xsd:schema xmlns:xsd="http://www.w3.org/2001/XMLSchema" xmlns:xs="http://www.w3.org/2001/XMLSchema" xmlns:p="http://schemas.microsoft.com/office/2006/metadata/properties" xmlns:ns3="cebdaa6c-5d22-461c-979d-ad95bdc0d9d1" xmlns:ns4="d2e86dff-3cc3-4fd0-969e-83b2c8ecd00a" targetNamespace="http://schemas.microsoft.com/office/2006/metadata/properties" ma:root="true" ma:fieldsID="7c8b94b29f330eb7475754138d7e7ec3" ns3:_="" ns4:_="">
    <xsd:import namespace="cebdaa6c-5d22-461c-979d-ad95bdc0d9d1"/>
    <xsd:import namespace="d2e86dff-3cc3-4fd0-969e-83b2c8ecd00a"/>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daa6c-5d22-461c-979d-ad95bdc0d9d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e86dff-3cc3-4fd0-969e-83b2c8ecd00a"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MediaServiceAutoTags" ma:index="27" nillable="true" ma:displayName="Tags" ma:internalName="MediaServiceAutoTags"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faultSectionNames xmlns="d2e86dff-3cc3-4fd0-969e-83b2c8ecd00a" xsi:nil="true"/>
    <AppVersion xmlns="d2e86dff-3cc3-4fd0-969e-83b2c8ecd00a" xsi:nil="true"/>
    <Student_Groups xmlns="d2e86dff-3cc3-4fd0-969e-83b2c8ecd00a">
      <UserInfo>
        <DisplayName/>
        <AccountId xsi:nil="true"/>
        <AccountType/>
      </UserInfo>
    </Student_Groups>
    <Is_Collaboration_Space_Locked xmlns="d2e86dff-3cc3-4fd0-969e-83b2c8ecd00a" xsi:nil="true"/>
    <NotebookType xmlns="d2e86dff-3cc3-4fd0-969e-83b2c8ecd00a" xsi:nil="true"/>
    <Students xmlns="d2e86dff-3cc3-4fd0-969e-83b2c8ecd00a">
      <UserInfo>
        <DisplayName/>
        <AccountId xsi:nil="true"/>
        <AccountType/>
      </UserInfo>
    </Students>
    <Invited_Teachers xmlns="d2e86dff-3cc3-4fd0-969e-83b2c8ecd00a" xsi:nil="true"/>
    <Invited_Students xmlns="d2e86dff-3cc3-4fd0-969e-83b2c8ecd00a" xsi:nil="true"/>
    <FolderType xmlns="d2e86dff-3cc3-4fd0-969e-83b2c8ecd00a" xsi:nil="true"/>
    <Owner xmlns="d2e86dff-3cc3-4fd0-969e-83b2c8ecd00a">
      <UserInfo>
        <DisplayName/>
        <AccountId xsi:nil="true"/>
        <AccountType/>
      </UserInfo>
    </Owner>
    <Has_Teacher_Only_SectionGroup xmlns="d2e86dff-3cc3-4fd0-969e-83b2c8ecd00a" xsi:nil="true"/>
    <Teachers xmlns="d2e86dff-3cc3-4fd0-969e-83b2c8ecd00a">
      <UserInfo>
        <DisplayName/>
        <AccountId xsi:nil="true"/>
        <AccountType/>
      </UserInfo>
    </Teachers>
    <CultureName xmlns="d2e86dff-3cc3-4fd0-969e-83b2c8ecd00a" xsi:nil="true"/>
    <Self_Registration_Enabled xmlns="d2e86dff-3cc3-4fd0-969e-83b2c8ecd00a" xsi:nil="true"/>
  </documentManagement>
</p:properties>
</file>

<file path=customXml/itemProps1.xml><?xml version="1.0" encoding="utf-8"?>
<ds:datastoreItem xmlns:ds="http://schemas.openxmlformats.org/officeDocument/2006/customXml" ds:itemID="{A1081D2E-C063-4A0A-975A-7E9F5B21049C}">
  <ds:schemaRefs>
    <ds:schemaRef ds:uri="http://schemas.microsoft.com/sharepoint/v3/contenttype/forms"/>
  </ds:schemaRefs>
</ds:datastoreItem>
</file>

<file path=customXml/itemProps2.xml><?xml version="1.0" encoding="utf-8"?>
<ds:datastoreItem xmlns:ds="http://schemas.openxmlformats.org/officeDocument/2006/customXml" ds:itemID="{8DE529E3-96D6-4CEA-A1E7-94113B1CAA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bdaa6c-5d22-461c-979d-ad95bdc0d9d1"/>
    <ds:schemaRef ds:uri="d2e86dff-3cc3-4fd0-969e-83b2c8ecd0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D09583-C4CE-4648-A34F-06BC5EEB964F}">
  <ds:schemaRefs>
    <ds:schemaRef ds:uri="http://purl.org/dc/elements/1.1/"/>
    <ds:schemaRef ds:uri="http://schemas.microsoft.com/office/infopath/2007/PartnerControls"/>
    <ds:schemaRef ds:uri="http://schemas.microsoft.com/office/2006/documentManagement/types"/>
    <ds:schemaRef ds:uri="d2e86dff-3cc3-4fd0-969e-83b2c8ecd00a"/>
    <ds:schemaRef ds:uri="http://purl.org/dc/terms/"/>
    <ds:schemaRef ds:uri="http://schemas.microsoft.com/office/2006/metadata/properties"/>
    <ds:schemaRef ds:uri="http://schemas.openxmlformats.org/package/2006/metadata/core-properties"/>
    <ds:schemaRef ds:uri="cebdaa6c-5d22-461c-979d-ad95bdc0d9d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24947</TotalTime>
  <Words>921</Words>
  <Application>Microsoft Macintosh PowerPoint</Application>
  <PresentationFormat>Widescreen</PresentationFormat>
  <Paragraphs>66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Happy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Foley, Librarian</dc:creator>
  <cp:lastModifiedBy>Loreto Library</cp:lastModifiedBy>
  <cp:revision>44</cp:revision>
  <cp:lastPrinted>2021-01-13T12:00:44Z</cp:lastPrinted>
  <dcterms:created xsi:type="dcterms:W3CDTF">2020-03-27T11:30:01Z</dcterms:created>
  <dcterms:modified xsi:type="dcterms:W3CDTF">2024-09-13T10:12:50Z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0x0101002376639B9C90144A930B31C53B518AE4</vt:lpwstr>
  </property>
</Properties>
</file>